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 id="2147483747" r:id="rId2"/>
  </p:sldMasterIdLst>
  <p:notesMasterIdLst>
    <p:notesMasterId r:id="rId31"/>
  </p:notesMasterIdLst>
  <p:sldIdLst>
    <p:sldId id="269" r:id="rId3"/>
    <p:sldId id="602" r:id="rId4"/>
    <p:sldId id="603" r:id="rId5"/>
    <p:sldId id="604" r:id="rId6"/>
    <p:sldId id="605" r:id="rId7"/>
    <p:sldId id="606" r:id="rId8"/>
    <p:sldId id="354" r:id="rId9"/>
    <p:sldId id="608" r:id="rId10"/>
    <p:sldId id="609" r:id="rId11"/>
    <p:sldId id="610" r:id="rId12"/>
    <p:sldId id="628" r:id="rId13"/>
    <p:sldId id="611" r:id="rId14"/>
    <p:sldId id="612" r:id="rId15"/>
    <p:sldId id="613" r:id="rId16"/>
    <p:sldId id="614" r:id="rId17"/>
    <p:sldId id="615" r:id="rId18"/>
    <p:sldId id="616" r:id="rId19"/>
    <p:sldId id="617" r:id="rId20"/>
    <p:sldId id="618" r:id="rId21"/>
    <p:sldId id="619" r:id="rId22"/>
    <p:sldId id="620" r:id="rId23"/>
    <p:sldId id="622" r:id="rId24"/>
    <p:sldId id="623" r:id="rId25"/>
    <p:sldId id="624" r:id="rId26"/>
    <p:sldId id="625" r:id="rId27"/>
    <p:sldId id="626" r:id="rId28"/>
    <p:sldId id="630" r:id="rId29"/>
    <p:sldId id="629" r:id="rId30"/>
  </p:sldIdLst>
  <p:sldSz cx="18288000" cy="13716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56F4"/>
    <a:srgbClr val="FFA9FF"/>
    <a:srgbClr val="F26B6C"/>
    <a:srgbClr val="C0C0C8"/>
    <a:srgbClr val="64D4EA"/>
    <a:srgbClr val="4CCCE6"/>
    <a:srgbClr val="6CD5EA"/>
    <a:srgbClr val="2BC3E1"/>
    <a:srgbClr val="57CFE7"/>
    <a:srgbClr val="AAC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07" autoAdjust="0"/>
    <p:restoredTop sz="83604" autoAdjust="0"/>
  </p:normalViewPr>
  <p:slideViewPr>
    <p:cSldViewPr>
      <p:cViewPr>
        <p:scale>
          <a:sx n="37" d="100"/>
          <a:sy n="37" d="100"/>
        </p:scale>
        <p:origin x="1488" y="296"/>
      </p:cViewPr>
      <p:guideLst>
        <p:guide orient="horz" pos="4320"/>
        <p:guide pos="5760"/>
      </p:guideLst>
    </p:cSldViewPr>
  </p:slideViewPr>
  <p:outlineViewPr>
    <p:cViewPr>
      <p:scale>
        <a:sx n="33" d="100"/>
        <a:sy n="33" d="100"/>
      </p:scale>
      <p:origin x="0" y="-21960"/>
    </p:cViewPr>
  </p:outlineViewPr>
  <p:notesTextViewPr>
    <p:cViewPr>
      <p:scale>
        <a:sx n="1" d="1"/>
        <a:sy n="1" d="1"/>
      </p:scale>
      <p:origin x="0" y="0"/>
    </p:cViewPr>
  </p:notesTextViewPr>
  <p:sorterViewPr>
    <p:cViewPr>
      <p:scale>
        <a:sx n="75" d="100"/>
        <a:sy n="75" d="100"/>
      </p:scale>
      <p:origin x="0" y="-8658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14.07.17</a:t>
            </a:fld>
            <a:endParaRPr lang="uk-U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HPC</a:t>
            </a:r>
            <a:r>
              <a:rPr lang="en-US" baseline="0" dirty="0" smtClean="0"/>
              <a:t> </a:t>
            </a:r>
            <a:r>
              <a:rPr lang="en-US" baseline="0" dirty="0" err="1" smtClean="0"/>
              <a:t>hien</a:t>
            </a:r>
            <a:r>
              <a:rPr lang="en-US" baseline="0" dirty="0" smtClean="0"/>
              <a:t> nay dang rat pho </a:t>
            </a:r>
            <a:r>
              <a:rPr lang="en-US" baseline="0" dirty="0" err="1" smtClean="0"/>
              <a:t>bien</a:t>
            </a:r>
            <a:r>
              <a:rPr lang="en-US" baseline="0" dirty="0" smtClean="0"/>
              <a:t> </a:t>
            </a:r>
            <a:r>
              <a:rPr lang="en-US" baseline="0" dirty="0" err="1" smtClean="0"/>
              <a:t>va</a:t>
            </a:r>
            <a:r>
              <a:rPr lang="en-US" baseline="0" dirty="0" smtClean="0"/>
              <a:t> </a:t>
            </a:r>
            <a:r>
              <a:rPr lang="en-US" baseline="0" dirty="0" err="1" smtClean="0"/>
              <a:t>nhung</a:t>
            </a:r>
            <a:r>
              <a:rPr lang="en-US" baseline="0" dirty="0" smtClean="0"/>
              <a:t> </a:t>
            </a:r>
            <a:r>
              <a:rPr lang="en-US" baseline="0" dirty="0" err="1" smtClean="0"/>
              <a:t>loi</a:t>
            </a:r>
            <a:r>
              <a:rPr lang="en-US" baseline="0" dirty="0" smtClean="0"/>
              <a:t> </a:t>
            </a:r>
            <a:r>
              <a:rPr lang="en-US" baseline="0" dirty="0" err="1" smtClean="0"/>
              <a:t>ich</a:t>
            </a:r>
            <a:r>
              <a:rPr lang="en-US" baseline="0" dirty="0" smtClean="0"/>
              <a:t> </a:t>
            </a:r>
            <a:r>
              <a:rPr lang="en-US" baseline="0" dirty="0" err="1" smtClean="0"/>
              <a:t>cua</a:t>
            </a:r>
            <a:r>
              <a:rPr lang="en-US" baseline="0" dirty="0" smtClean="0"/>
              <a:t> </a:t>
            </a:r>
            <a:r>
              <a:rPr lang="en-US" baseline="0" dirty="0" err="1" smtClean="0"/>
              <a:t>mang</a:t>
            </a:r>
            <a:r>
              <a:rPr lang="en-US" baseline="0" dirty="0" smtClean="0"/>
              <a:t> </a:t>
            </a:r>
            <a:r>
              <a:rPr lang="en-US" baseline="0" dirty="0" err="1" smtClean="0"/>
              <a:t>lai</a:t>
            </a:r>
            <a:r>
              <a:rPr lang="en-US" baseline="0" dirty="0" smtClean="0"/>
              <a:t> rat </a:t>
            </a:r>
            <a:r>
              <a:rPr lang="en-US" baseline="0" dirty="0" err="1" smtClean="0"/>
              <a:t>lon</a:t>
            </a:r>
            <a:r>
              <a:rPr lang="en-US" baseline="0" dirty="0" smtClean="0"/>
              <a:t>; </a:t>
            </a:r>
            <a:r>
              <a:rPr lang="en-US" baseline="0" dirty="0" err="1" smtClean="0"/>
              <a:t>dien</a:t>
            </a:r>
            <a:r>
              <a:rPr lang="en-US" baseline="0" dirty="0" smtClean="0"/>
              <a:t> </a:t>
            </a:r>
            <a:r>
              <a:rPr lang="en-US" baseline="0" dirty="0" err="1" smtClean="0"/>
              <a:t>hinh</a:t>
            </a:r>
            <a:r>
              <a:rPr lang="en-US" baseline="0" dirty="0" smtClean="0"/>
              <a:t> la </a:t>
            </a:r>
            <a:r>
              <a:rPr lang="en-US" baseline="0" dirty="0" err="1" smtClean="0"/>
              <a:t>viec</a:t>
            </a:r>
            <a:r>
              <a:rPr lang="en-US" baseline="0" dirty="0" smtClean="0"/>
              <a:t> </a:t>
            </a:r>
            <a:r>
              <a:rPr lang="en-US" baseline="0" dirty="0" err="1" smtClean="0"/>
              <a:t>cung</a:t>
            </a:r>
            <a:r>
              <a:rPr lang="en-US" baseline="0" dirty="0" smtClean="0"/>
              <a:t> cap tai </a:t>
            </a:r>
            <a:r>
              <a:rPr lang="en-US" baseline="0" dirty="0" err="1" smtClean="0"/>
              <a:t>nguyen</a:t>
            </a:r>
            <a:r>
              <a:rPr lang="en-US" baseline="0" dirty="0" smtClean="0"/>
              <a:t> </a:t>
            </a:r>
            <a:r>
              <a:rPr lang="en-US" baseline="0" dirty="0" err="1" smtClean="0"/>
              <a:t>tinh</a:t>
            </a:r>
            <a:r>
              <a:rPr lang="en-US" baseline="0" dirty="0" smtClean="0"/>
              <a:t> </a:t>
            </a:r>
            <a:r>
              <a:rPr lang="en-US" baseline="0" dirty="0" err="1" smtClean="0"/>
              <a:t>toan</a:t>
            </a:r>
            <a:r>
              <a:rPr lang="en-US" baseline="0" dirty="0" smtClean="0"/>
              <a:t> </a:t>
            </a:r>
            <a:r>
              <a:rPr lang="en-US" baseline="0" dirty="0" err="1" smtClean="0"/>
              <a:t>cho</a:t>
            </a:r>
            <a:r>
              <a:rPr lang="en-US" baseline="0" dirty="0" smtClean="0"/>
              <a:t> </a:t>
            </a:r>
            <a:r>
              <a:rPr lang="en-US" baseline="0" dirty="0" err="1" smtClean="0"/>
              <a:t>nhieu</a:t>
            </a:r>
            <a:r>
              <a:rPr lang="en-US" baseline="0" dirty="0" smtClean="0"/>
              <a:t> </a:t>
            </a:r>
            <a:r>
              <a:rPr lang="en-US" baseline="0" dirty="0" err="1" smtClean="0"/>
              <a:t>loai</a:t>
            </a:r>
            <a:r>
              <a:rPr lang="en-US" baseline="0" dirty="0" smtClean="0"/>
              <a:t> </a:t>
            </a:r>
            <a:r>
              <a:rPr lang="en-US" baseline="0" dirty="0" err="1" smtClean="0"/>
              <a:t>ung</a:t>
            </a:r>
            <a:r>
              <a:rPr lang="en-US" baseline="0" dirty="0" smtClean="0"/>
              <a:t> dung, </a:t>
            </a:r>
            <a:r>
              <a:rPr lang="en-US" baseline="0" dirty="0" err="1" smtClean="0"/>
              <a:t>nhieu</a:t>
            </a:r>
            <a:r>
              <a:rPr lang="en-US" baseline="0" dirty="0" smtClean="0"/>
              <a:t> </a:t>
            </a:r>
            <a:r>
              <a:rPr lang="en-US" baseline="0" dirty="0" err="1" smtClean="0"/>
              <a:t>loai</a:t>
            </a:r>
            <a:r>
              <a:rPr lang="en-US" baseline="0" dirty="0" smtClean="0"/>
              <a:t> user </a:t>
            </a:r>
            <a:r>
              <a:rPr lang="en-US" baseline="0" dirty="0" err="1" smtClean="0"/>
              <a:t>khac</a:t>
            </a:r>
            <a:r>
              <a:rPr lang="en-US" baseline="0" dirty="0" smtClean="0"/>
              <a:t> </a:t>
            </a:r>
            <a:r>
              <a:rPr lang="en-US" baseline="0" dirty="0" err="1" smtClean="0"/>
              <a:t>nhau</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1433325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Van</a:t>
            </a:r>
            <a:r>
              <a:rPr lang="en-US" baseline="0" dirty="0" smtClean="0"/>
              <a:t> de </a:t>
            </a:r>
            <a:r>
              <a:rPr lang="en-US" baseline="0" dirty="0" err="1" smtClean="0"/>
              <a:t>cua</a:t>
            </a:r>
            <a:r>
              <a:rPr lang="en-US" baseline="0" dirty="0" smtClean="0"/>
              <a:t> </a:t>
            </a:r>
            <a:r>
              <a:rPr lang="en-US" baseline="0" dirty="0" err="1" smtClean="0"/>
              <a:t>cong</a:t>
            </a:r>
            <a:r>
              <a:rPr lang="en-US" baseline="0" dirty="0" smtClean="0"/>
              <a:t> </a:t>
            </a:r>
            <a:r>
              <a:rPr lang="en-US" baseline="0" dirty="0" err="1" smtClean="0"/>
              <a:t>trinh</a:t>
            </a:r>
            <a:r>
              <a:rPr lang="en-US" baseline="0" dirty="0" smtClean="0"/>
              <a:t> nay </a:t>
            </a:r>
            <a:r>
              <a:rPr lang="en-US" baseline="0" dirty="0" err="1" smtClean="0"/>
              <a:t>dua</a:t>
            </a:r>
            <a:r>
              <a:rPr lang="en-US" baseline="0" dirty="0" smtClean="0"/>
              <a:t> </a:t>
            </a:r>
            <a:r>
              <a:rPr lang="en-US" baseline="0" dirty="0" err="1" smtClean="0"/>
              <a:t>ra</a:t>
            </a:r>
            <a:r>
              <a:rPr lang="en-US" baseline="0" dirty="0" smtClean="0"/>
              <a:t> </a:t>
            </a:r>
            <a:r>
              <a:rPr lang="en-US" baseline="0" dirty="0" err="1" smtClean="0"/>
              <a:t>xoay</a:t>
            </a:r>
            <a:r>
              <a:rPr lang="en-US" baseline="0" dirty="0" smtClean="0"/>
              <a:t> </a:t>
            </a:r>
            <a:r>
              <a:rPr lang="en-US" baseline="0" dirty="0" err="1" smtClean="0"/>
              <a:t>quanh</a:t>
            </a:r>
            <a:r>
              <a:rPr lang="en-US" baseline="0" dirty="0" smtClean="0"/>
              <a:t> van de offload </a:t>
            </a:r>
            <a:r>
              <a:rPr lang="en-US" baseline="0" dirty="0" err="1" smtClean="0"/>
              <a:t>cua</a:t>
            </a:r>
            <a:r>
              <a:rPr lang="en-US" baseline="0" dirty="0" smtClean="0"/>
              <a:t> Xeon Phi: </a:t>
            </a:r>
            <a:r>
              <a:rPr lang="en-US" baseline="0" dirty="0" err="1" smtClean="0"/>
              <a:t>tuc</a:t>
            </a:r>
            <a:r>
              <a:rPr lang="en-US" baseline="0" dirty="0" smtClean="0"/>
              <a:t> </a:t>
            </a:r>
            <a:r>
              <a:rPr lang="en-US" baseline="0" dirty="0" err="1" smtClean="0"/>
              <a:t>khi</a:t>
            </a:r>
            <a:r>
              <a:rPr lang="en-US" baseline="0" dirty="0" smtClean="0"/>
              <a:t> task 1 </a:t>
            </a:r>
            <a:r>
              <a:rPr lang="en-US" baseline="0" dirty="0" err="1" smtClean="0"/>
              <a:t>va</a:t>
            </a:r>
            <a:r>
              <a:rPr lang="en-US" baseline="0" dirty="0" smtClean="0"/>
              <a:t> task 2 </a:t>
            </a:r>
            <a:r>
              <a:rPr lang="en-US" baseline="0" dirty="0" err="1" smtClean="0"/>
              <a:t>cung</a:t>
            </a:r>
            <a:r>
              <a:rPr lang="en-US" baseline="0" dirty="0" smtClean="0"/>
              <a:t> co </a:t>
            </a:r>
            <a:r>
              <a:rPr lang="en-US" baseline="0" dirty="0" err="1" smtClean="0"/>
              <a:t>nhu</a:t>
            </a:r>
            <a:r>
              <a:rPr lang="en-US" baseline="0" dirty="0" smtClean="0"/>
              <a:t> </a:t>
            </a:r>
            <a:r>
              <a:rPr lang="en-US" baseline="0" dirty="0" err="1" smtClean="0"/>
              <a:t>cau</a:t>
            </a:r>
            <a:r>
              <a:rPr lang="en-US" baseline="0" dirty="0" smtClean="0"/>
              <a:t> offload </a:t>
            </a:r>
            <a:r>
              <a:rPr lang="en-US" baseline="0" dirty="0" err="1" smtClean="0"/>
              <a:t>len</a:t>
            </a:r>
            <a:r>
              <a:rPr lang="en-US" baseline="0" dirty="0" smtClean="0"/>
              <a:t> Xeon Phi. Theo scheduler mac </a:t>
            </a:r>
            <a:r>
              <a:rPr lang="en-US" baseline="0" dirty="0" err="1" smtClean="0"/>
              <a:t>dinh</a:t>
            </a:r>
            <a:r>
              <a:rPr lang="en-US" baseline="0" dirty="0" smtClean="0"/>
              <a:t> </a:t>
            </a:r>
            <a:r>
              <a:rPr lang="en-US" baseline="0" dirty="0" err="1" smtClean="0"/>
              <a:t>thi</a:t>
            </a:r>
            <a:r>
              <a:rPr lang="en-US" baseline="0" dirty="0" smtClean="0"/>
              <a:t> se chia core </a:t>
            </a:r>
            <a:r>
              <a:rPr lang="en-US" baseline="0" dirty="0" err="1" smtClean="0"/>
              <a:t>cho</a:t>
            </a:r>
            <a:r>
              <a:rPr lang="en-US" baseline="0" dirty="0" smtClean="0"/>
              <a:t> task1, task2. </a:t>
            </a:r>
            <a:r>
              <a:rPr lang="en-US" baseline="0" dirty="0" err="1" smtClean="0"/>
              <a:t>Nhung</a:t>
            </a:r>
            <a:r>
              <a:rPr lang="en-US" baseline="0" dirty="0" smtClean="0"/>
              <a:t> </a:t>
            </a:r>
            <a:r>
              <a:rPr lang="en-US" baseline="0" dirty="0" err="1" smtClean="0"/>
              <a:t>gioi</a:t>
            </a:r>
            <a:r>
              <a:rPr lang="en-US" baseline="0" dirty="0" smtClean="0"/>
              <a:t> </a:t>
            </a:r>
            <a:r>
              <a:rPr lang="en-US" baseline="0" dirty="0" err="1" smtClean="0"/>
              <a:t>han</a:t>
            </a:r>
            <a:r>
              <a:rPr lang="en-US" baseline="0" dirty="0" smtClean="0"/>
              <a:t> </a:t>
            </a:r>
            <a:r>
              <a:rPr lang="en-US" baseline="0" dirty="0" err="1" smtClean="0"/>
              <a:t>nam</a:t>
            </a:r>
            <a:r>
              <a:rPr lang="en-US" baseline="0" dirty="0" smtClean="0"/>
              <a:t> o </a:t>
            </a:r>
            <a:r>
              <a:rPr lang="en-US" baseline="0" dirty="0" err="1" smtClean="0"/>
              <a:t>cho</a:t>
            </a:r>
            <a:r>
              <a:rPr lang="en-US" baseline="0" dirty="0" smtClean="0"/>
              <a:t> </a:t>
            </a:r>
            <a:r>
              <a:rPr lang="en-US" baseline="0" dirty="0" err="1" smtClean="0"/>
              <a:t>thoi</a:t>
            </a:r>
            <a:r>
              <a:rPr lang="en-US" baseline="0" dirty="0" smtClean="0"/>
              <a:t> </a:t>
            </a:r>
            <a:r>
              <a:rPr lang="en-US" baseline="0" dirty="0" err="1" smtClean="0"/>
              <a:t>gian</a:t>
            </a:r>
            <a:r>
              <a:rPr lang="en-US" baseline="0" dirty="0" smtClean="0"/>
              <a:t> idle </a:t>
            </a:r>
            <a:r>
              <a:rPr lang="en-US" baseline="0" dirty="0" err="1" smtClean="0"/>
              <a:t>cua</a:t>
            </a:r>
            <a:r>
              <a:rPr lang="en-US" baseline="0" dirty="0" smtClean="0"/>
              <a:t> CPU </a:t>
            </a:r>
            <a:r>
              <a:rPr lang="en-US" baseline="0" dirty="0" err="1" smtClean="0"/>
              <a:t>va</a:t>
            </a:r>
            <a:r>
              <a:rPr lang="en-US" baseline="0" dirty="0" smtClean="0"/>
              <a:t> Xeon Phi </a:t>
            </a:r>
            <a:r>
              <a:rPr lang="en-US" baseline="0" dirty="0" err="1" smtClean="0"/>
              <a:t>khi</a:t>
            </a:r>
            <a:r>
              <a:rPr lang="en-US" baseline="0" dirty="0" smtClean="0"/>
              <a:t> job </a:t>
            </a:r>
            <a:r>
              <a:rPr lang="en-US" baseline="0" dirty="0" err="1" smtClean="0"/>
              <a:t>luc</a:t>
            </a:r>
            <a:r>
              <a:rPr lang="en-US" baseline="0" dirty="0" smtClean="0"/>
              <a:t> </a:t>
            </a:r>
            <a:r>
              <a:rPr lang="en-US" baseline="0" dirty="0" err="1" smtClean="0"/>
              <a:t>thi</a:t>
            </a:r>
            <a:r>
              <a:rPr lang="en-US" baseline="0" dirty="0" smtClean="0"/>
              <a:t> </a:t>
            </a:r>
            <a:r>
              <a:rPr lang="en-US" baseline="0" dirty="0" err="1" smtClean="0"/>
              <a:t>thuc</a:t>
            </a:r>
            <a:r>
              <a:rPr lang="en-US" baseline="0" dirty="0" smtClean="0"/>
              <a:t> </a:t>
            </a:r>
            <a:r>
              <a:rPr lang="en-US" baseline="0" dirty="0" err="1" smtClean="0"/>
              <a:t>thi</a:t>
            </a:r>
            <a:r>
              <a:rPr lang="en-US" baseline="0" dirty="0" smtClean="0"/>
              <a:t> </a:t>
            </a:r>
            <a:r>
              <a:rPr lang="en-US" baseline="0" dirty="0" err="1" smtClean="0"/>
              <a:t>tren</a:t>
            </a:r>
            <a:r>
              <a:rPr lang="en-US" baseline="0" dirty="0" smtClean="0"/>
              <a:t> CPU, </a:t>
            </a:r>
            <a:r>
              <a:rPr lang="en-US" baseline="0" dirty="0" err="1" smtClean="0"/>
              <a:t>luc</a:t>
            </a:r>
            <a:r>
              <a:rPr lang="en-US" baseline="0" dirty="0" smtClean="0"/>
              <a:t> </a:t>
            </a:r>
            <a:r>
              <a:rPr lang="en-US" baseline="0" dirty="0" err="1" smtClean="0"/>
              <a:t>thi</a:t>
            </a:r>
            <a:r>
              <a:rPr lang="en-US" baseline="0" dirty="0" smtClean="0"/>
              <a:t> </a:t>
            </a:r>
            <a:r>
              <a:rPr lang="en-US" baseline="0" dirty="0" err="1" smtClean="0"/>
              <a:t>thuc</a:t>
            </a:r>
            <a:r>
              <a:rPr lang="en-US" baseline="0" dirty="0" smtClean="0"/>
              <a:t> </a:t>
            </a:r>
            <a:r>
              <a:rPr lang="en-US" baseline="0" dirty="0" err="1" smtClean="0"/>
              <a:t>thi</a:t>
            </a:r>
            <a:r>
              <a:rPr lang="en-US" baseline="0" dirty="0" smtClean="0"/>
              <a:t> </a:t>
            </a:r>
            <a:r>
              <a:rPr lang="en-US" baseline="0" dirty="0" err="1" smtClean="0"/>
              <a:t>tren</a:t>
            </a:r>
            <a:r>
              <a:rPr lang="en-US" baseline="0" dirty="0" smtClean="0"/>
              <a:t> Xeon Phi.</a:t>
            </a:r>
          </a:p>
          <a:p>
            <a:endParaRPr lang="en-US" baseline="0" dirty="0" smtClean="0"/>
          </a:p>
          <a:p>
            <a:r>
              <a:rPr lang="en-US" baseline="0" dirty="0" err="1" smtClean="0"/>
              <a:t>Nhom</a:t>
            </a:r>
            <a:r>
              <a:rPr lang="en-US" baseline="0" dirty="0" smtClean="0"/>
              <a:t> </a:t>
            </a:r>
            <a:r>
              <a:rPr lang="en-US" baseline="0" dirty="0" err="1" smtClean="0"/>
              <a:t>nghien</a:t>
            </a:r>
            <a:r>
              <a:rPr lang="en-US" baseline="0" dirty="0" smtClean="0"/>
              <a:t> </a:t>
            </a:r>
            <a:r>
              <a:rPr lang="en-US" baseline="0" dirty="0" err="1" smtClean="0"/>
              <a:t>cuu</a:t>
            </a:r>
            <a:r>
              <a:rPr lang="en-US" baseline="0" dirty="0" smtClean="0"/>
              <a:t> da </a:t>
            </a:r>
            <a:r>
              <a:rPr lang="en-US" baseline="0" dirty="0" err="1" smtClean="0"/>
              <a:t>dua</a:t>
            </a:r>
            <a:r>
              <a:rPr lang="en-US" baseline="0" dirty="0" smtClean="0"/>
              <a:t> </a:t>
            </a:r>
            <a:r>
              <a:rPr lang="en-US" baseline="0" dirty="0" err="1" smtClean="0"/>
              <a:t>ra</a:t>
            </a:r>
            <a:r>
              <a:rPr lang="en-US" baseline="0" dirty="0" smtClean="0"/>
              <a:t> </a:t>
            </a:r>
            <a:r>
              <a:rPr lang="en-US" baseline="0" dirty="0" err="1" smtClean="0"/>
              <a:t>giai</a:t>
            </a:r>
            <a:r>
              <a:rPr lang="en-US" baseline="0" dirty="0" smtClean="0"/>
              <a:t> </a:t>
            </a:r>
            <a:r>
              <a:rPr lang="en-US" baseline="0" dirty="0" err="1" smtClean="0"/>
              <a:t>phap</a:t>
            </a:r>
            <a:r>
              <a:rPr lang="en-US" baseline="0" dirty="0" smtClean="0"/>
              <a:t> </a:t>
            </a:r>
            <a:r>
              <a:rPr lang="en-US" baseline="0" dirty="0" err="1" smtClean="0"/>
              <a:t>dua</a:t>
            </a:r>
            <a:r>
              <a:rPr lang="en-US" baseline="0" dirty="0" smtClean="0"/>
              <a:t> </a:t>
            </a:r>
            <a:r>
              <a:rPr lang="en-US" baseline="0" dirty="0" err="1" smtClean="0"/>
              <a:t>tren</a:t>
            </a:r>
            <a:r>
              <a:rPr lang="en-US" baseline="0" dirty="0" smtClean="0"/>
              <a:t> y </a:t>
            </a:r>
            <a:r>
              <a:rPr lang="en-US" baseline="0" dirty="0" err="1" smtClean="0"/>
              <a:t>tuong</a:t>
            </a:r>
            <a:r>
              <a:rPr lang="en-US" baseline="0" dirty="0" smtClean="0"/>
              <a:t> </a:t>
            </a:r>
            <a:r>
              <a:rPr lang="en-US" baseline="0" dirty="0" err="1" smtClean="0"/>
              <a:t>giai</a:t>
            </a:r>
            <a:r>
              <a:rPr lang="en-US" baseline="0" dirty="0" smtClean="0"/>
              <a:t> </a:t>
            </a:r>
            <a:r>
              <a:rPr lang="en-US" baseline="0" dirty="0" err="1" smtClean="0"/>
              <a:t>quyet</a:t>
            </a:r>
            <a:r>
              <a:rPr lang="en-US" baseline="0" dirty="0" smtClean="0"/>
              <a:t> dong </a:t>
            </a:r>
            <a:r>
              <a:rPr lang="en-US" baseline="0" dirty="0" err="1" smtClean="0"/>
              <a:t>bo</a:t>
            </a:r>
            <a:r>
              <a:rPr lang="en-US" baseline="0" dirty="0" smtClean="0"/>
              <a:t> o OS,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co </a:t>
            </a:r>
            <a:r>
              <a:rPr lang="en-US" baseline="0" dirty="0" err="1" smtClean="0"/>
              <a:t>che</a:t>
            </a:r>
            <a:r>
              <a:rPr lang="en-US" baseline="0" dirty="0" smtClean="0"/>
              <a:t> lock unlock </a:t>
            </a:r>
            <a:r>
              <a:rPr lang="en-US" baseline="0" dirty="0" err="1" smtClean="0"/>
              <a:t>cua</a:t>
            </a:r>
            <a:r>
              <a:rPr lang="en-US" baseline="0" dirty="0" smtClean="0"/>
              <a:t> semaphore. </a:t>
            </a:r>
            <a:r>
              <a:rPr lang="en-US" baseline="0" dirty="0" err="1" smtClean="0"/>
              <a:t>Trong</a:t>
            </a:r>
            <a:r>
              <a:rPr lang="en-US" baseline="0" dirty="0" smtClean="0"/>
              <a:t> </a:t>
            </a:r>
            <a:r>
              <a:rPr lang="en-US" baseline="0" dirty="0" err="1" smtClean="0"/>
              <a:t>chuong</a:t>
            </a:r>
            <a:r>
              <a:rPr lang="en-US" baseline="0" dirty="0" smtClean="0"/>
              <a:t> </a:t>
            </a:r>
            <a:r>
              <a:rPr lang="en-US" baseline="0" dirty="0" err="1" smtClean="0"/>
              <a:t>trinh</a:t>
            </a:r>
            <a:r>
              <a:rPr lang="en-US" baseline="0" dirty="0" smtClean="0"/>
              <a:t> </a:t>
            </a:r>
            <a:r>
              <a:rPr lang="en-US" baseline="0" dirty="0" err="1" smtClean="0"/>
              <a:t>chinh</a:t>
            </a:r>
            <a:r>
              <a:rPr lang="en-US" baseline="0" dirty="0" smtClean="0"/>
              <a:t>. </a:t>
            </a:r>
            <a:r>
              <a:rPr lang="en-US" baseline="0" dirty="0" err="1" smtClean="0"/>
              <a:t>Chuong</a:t>
            </a:r>
            <a:r>
              <a:rPr lang="en-US" baseline="0" dirty="0" smtClean="0"/>
              <a:t> </a:t>
            </a:r>
            <a:r>
              <a:rPr lang="en-US" baseline="0" dirty="0" err="1" smtClean="0"/>
              <a:t>khi</a:t>
            </a:r>
            <a:r>
              <a:rPr lang="en-US" baseline="0" dirty="0" smtClean="0"/>
              <a:t> </a:t>
            </a:r>
            <a:r>
              <a:rPr lang="en-US" baseline="0" dirty="0" err="1" smtClean="0"/>
              <a:t>goi</a:t>
            </a:r>
            <a:r>
              <a:rPr lang="en-US" baseline="0" dirty="0" smtClean="0"/>
              <a:t> directive offload, </a:t>
            </a:r>
            <a:r>
              <a:rPr lang="en-US" baseline="0" dirty="0" err="1" smtClean="0"/>
              <a:t>phai</a:t>
            </a:r>
            <a:r>
              <a:rPr lang="en-US" baseline="0" dirty="0" smtClean="0"/>
              <a:t> </a:t>
            </a:r>
            <a:r>
              <a:rPr lang="en-US" baseline="0" dirty="0" err="1" smtClean="0"/>
              <a:t>goi</a:t>
            </a:r>
            <a:r>
              <a:rPr lang="en-US" baseline="0" dirty="0" smtClean="0"/>
              <a:t> API() </a:t>
            </a:r>
            <a:r>
              <a:rPr lang="en-US" baseline="0" dirty="0" err="1" smtClean="0"/>
              <a:t>duoc</a:t>
            </a:r>
            <a:r>
              <a:rPr lang="en-US" baseline="0" dirty="0" smtClean="0"/>
              <a:t> </a:t>
            </a:r>
            <a:r>
              <a:rPr lang="en-US" baseline="0" dirty="0" err="1" smtClean="0"/>
              <a:t>dinh</a:t>
            </a:r>
            <a:r>
              <a:rPr lang="en-US" baseline="0" dirty="0" smtClean="0"/>
              <a:t> </a:t>
            </a:r>
            <a:r>
              <a:rPr lang="en-US" baseline="0" dirty="0" err="1" smtClean="0"/>
              <a:t>nghia</a:t>
            </a:r>
            <a:r>
              <a:rPr lang="en-US" baseline="0" dirty="0" smtClean="0"/>
              <a:t> </a:t>
            </a:r>
            <a:r>
              <a:rPr lang="en-US" baseline="0" dirty="0" err="1" smtClean="0"/>
              <a:t>truoc</a:t>
            </a:r>
            <a:r>
              <a:rPr lang="en-US" baseline="0" dirty="0" smtClean="0"/>
              <a:t> de </a:t>
            </a:r>
            <a:r>
              <a:rPr lang="en-US" baseline="0" dirty="0" err="1" smtClean="0"/>
              <a:t>yeu</a:t>
            </a:r>
            <a:r>
              <a:rPr lang="en-US" baseline="0" dirty="0" smtClean="0"/>
              <a:t> </a:t>
            </a:r>
            <a:r>
              <a:rPr lang="en-US" baseline="0" dirty="0" err="1" smtClean="0"/>
              <a:t>cau</a:t>
            </a:r>
            <a:r>
              <a:rPr lang="en-US" baseline="0" dirty="0" smtClean="0"/>
              <a:t> tai </a:t>
            </a:r>
            <a:r>
              <a:rPr lang="en-US" baseline="0" dirty="0" err="1" smtClean="0"/>
              <a:t>nguyen</a:t>
            </a:r>
            <a:r>
              <a:rPr lang="en-US" baseline="0" dirty="0" smtClean="0"/>
              <a:t> </a:t>
            </a:r>
            <a:r>
              <a:rPr lang="en-US" baseline="0" dirty="0" err="1" smtClean="0"/>
              <a:t>tren</a:t>
            </a:r>
            <a:r>
              <a:rPr lang="en-US" baseline="0" dirty="0" smtClean="0"/>
              <a:t> </a:t>
            </a:r>
            <a:r>
              <a:rPr lang="en-US" baseline="0" dirty="0" err="1" smtClean="0"/>
              <a:t>XeonPhi</a:t>
            </a:r>
            <a:r>
              <a:rPr lang="en-US" baseline="0" dirty="0" smtClean="0"/>
              <a:t>, </a:t>
            </a:r>
            <a:r>
              <a:rPr lang="en-US" baseline="0" dirty="0" err="1" smtClean="0"/>
              <a:t>va</a:t>
            </a:r>
            <a:r>
              <a:rPr lang="en-US" baseline="0" dirty="0" smtClean="0"/>
              <a:t> </a:t>
            </a:r>
            <a:r>
              <a:rPr lang="en-US" baseline="0" dirty="0" err="1" smtClean="0"/>
              <a:t>khi</a:t>
            </a:r>
            <a:r>
              <a:rPr lang="en-US" baseline="0" dirty="0" smtClean="0"/>
              <a:t> </a:t>
            </a:r>
            <a:r>
              <a:rPr lang="en-US" baseline="0" dirty="0" err="1" smtClean="0"/>
              <a:t>thuc</a:t>
            </a:r>
            <a:r>
              <a:rPr lang="en-US" baseline="0" dirty="0" smtClean="0"/>
              <a:t> </a:t>
            </a:r>
            <a:r>
              <a:rPr lang="en-US" baseline="0" dirty="0" err="1" smtClean="0"/>
              <a:t>thi</a:t>
            </a:r>
            <a:r>
              <a:rPr lang="en-US" baseline="0" dirty="0" smtClean="0"/>
              <a:t> </a:t>
            </a:r>
            <a:r>
              <a:rPr lang="en-US" baseline="0" dirty="0" err="1" smtClean="0"/>
              <a:t>xong</a:t>
            </a:r>
            <a:r>
              <a:rPr lang="en-US" baseline="0" dirty="0" smtClean="0"/>
              <a:t> </a:t>
            </a:r>
            <a:r>
              <a:rPr lang="en-US" baseline="0" dirty="0" err="1" smtClean="0"/>
              <a:t>thi</a:t>
            </a:r>
            <a:r>
              <a:rPr lang="en-US" baseline="0" dirty="0" smtClean="0"/>
              <a:t> </a:t>
            </a:r>
            <a:r>
              <a:rPr lang="en-US" baseline="0" dirty="0" err="1" smtClean="0"/>
              <a:t>tra</a:t>
            </a:r>
            <a:r>
              <a:rPr lang="en-US" baseline="0" dirty="0" smtClean="0"/>
              <a:t> lock </a:t>
            </a:r>
            <a:r>
              <a:rPr lang="en-US" baseline="0" dirty="0" err="1" smtClean="0"/>
              <a:t>tro</a:t>
            </a:r>
            <a:r>
              <a:rPr lang="en-US" baseline="0" dirty="0" smtClean="0"/>
              <a:t> </a:t>
            </a:r>
            <a:r>
              <a:rPr lang="en-US" baseline="0" dirty="0" err="1" smtClean="0"/>
              <a:t>lai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11</a:t>
            </a:fld>
            <a:endParaRPr lang="uk-UA"/>
          </a:p>
        </p:txBody>
      </p:sp>
    </p:spTree>
    <p:extLst>
      <p:ext uri="{BB962C8B-B14F-4D97-AF65-F5344CB8AC3E}">
        <p14:creationId xmlns:p14="http://schemas.microsoft.com/office/powerpoint/2010/main" val="154377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Advantages:</a:t>
            </a:r>
            <a:r>
              <a:rPr lang="en-US" baseline="0" dirty="0" smtClean="0"/>
              <a:t> </a:t>
            </a:r>
          </a:p>
          <a:p>
            <a:r>
              <a:rPr lang="en-US" baseline="0" dirty="0" smtClean="0"/>
              <a:t>Disadvantages: + Only Offload? + Only Processor Resource </a:t>
            </a:r>
            <a:r>
              <a:rPr lang="mr-IN" baseline="0" dirty="0" smtClean="0"/>
              <a:t>–</a:t>
            </a:r>
            <a:r>
              <a:rPr lang="en-US" baseline="0" dirty="0" smtClean="0"/>
              <a:t> Mem? Starvation?....</a:t>
            </a:r>
          </a:p>
        </p:txBody>
      </p:sp>
      <p:sp>
        <p:nvSpPr>
          <p:cNvPr id="4" name="Slide Number Placeholder 3"/>
          <p:cNvSpPr>
            <a:spLocks noGrp="1"/>
          </p:cNvSpPr>
          <p:nvPr>
            <p:ph type="sldNum" sz="quarter" idx="10"/>
          </p:nvPr>
        </p:nvSpPr>
        <p:spPr/>
        <p:txBody>
          <a:bodyPr/>
          <a:lstStyle/>
          <a:p>
            <a:fld id="{BD9C3A12-1E0F-412B-B376-8089A55D946C}" type="slidenum">
              <a:rPr lang="uk-UA" smtClean="0"/>
              <a:t>12</a:t>
            </a:fld>
            <a:endParaRPr lang="uk-UA"/>
          </a:p>
        </p:txBody>
      </p:sp>
    </p:spTree>
    <p:extLst>
      <p:ext uri="{BB962C8B-B14F-4D97-AF65-F5344CB8AC3E}">
        <p14:creationId xmlns:p14="http://schemas.microsoft.com/office/powerpoint/2010/main" val="664777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COSMIC:</a:t>
            </a:r>
            <a:r>
              <a:rPr lang="en-US" baseline="0" dirty="0" smtClean="0"/>
              <a:t> y </a:t>
            </a:r>
            <a:r>
              <a:rPr lang="en-US" baseline="0" dirty="0" err="1" smtClean="0"/>
              <a:t>tuong</a:t>
            </a:r>
            <a:r>
              <a:rPr lang="en-US" baseline="0" dirty="0" smtClean="0"/>
              <a:t> </a:t>
            </a:r>
            <a:r>
              <a:rPr lang="en-US" baseline="0" dirty="0" err="1" smtClean="0"/>
              <a:t>nam</a:t>
            </a:r>
            <a:r>
              <a:rPr lang="en-US" baseline="0" dirty="0" smtClean="0"/>
              <a:t> o </a:t>
            </a:r>
            <a:r>
              <a:rPr lang="en-US" baseline="0" dirty="0" err="1" smtClean="0"/>
              <a:t>mo</a:t>
            </a:r>
            <a:r>
              <a:rPr lang="en-US" baseline="0" dirty="0" smtClean="0"/>
              <a:t> </a:t>
            </a:r>
            <a:r>
              <a:rPr lang="en-US" baseline="0" dirty="0" err="1" smtClean="0"/>
              <a:t>hinh</a:t>
            </a:r>
            <a:r>
              <a:rPr lang="en-US" baseline="0" dirty="0" smtClean="0"/>
              <a:t> </a:t>
            </a:r>
            <a:r>
              <a:rPr lang="en-US" baseline="0" dirty="0" err="1" smtClean="0"/>
              <a:t>hien</a:t>
            </a:r>
            <a:r>
              <a:rPr lang="en-US" baseline="0" dirty="0" smtClean="0"/>
              <a:t> </a:t>
            </a:r>
            <a:r>
              <a:rPr lang="en-US" baseline="0" dirty="0" err="1" smtClean="0"/>
              <a:t>thuc</a:t>
            </a:r>
            <a:r>
              <a:rPr lang="en-US" baseline="0" dirty="0" smtClean="0"/>
              <a:t> COSMIC </a:t>
            </a:r>
            <a:r>
              <a:rPr lang="en-US" baseline="0" dirty="0" err="1" smtClean="0"/>
              <a:t>nhu</a:t>
            </a:r>
            <a:r>
              <a:rPr lang="en-US" baseline="0" dirty="0" smtClean="0"/>
              <a:t> mot software stack </a:t>
            </a:r>
            <a:r>
              <a:rPr lang="en-US" baseline="0" dirty="0" err="1" smtClean="0"/>
              <a:t>nam</a:t>
            </a:r>
            <a:r>
              <a:rPr lang="en-US" baseline="0" dirty="0" smtClean="0"/>
              <a:t> </a:t>
            </a:r>
            <a:r>
              <a:rPr lang="en-US" baseline="0" dirty="0" err="1" smtClean="0"/>
              <a:t>giua</a:t>
            </a:r>
            <a:r>
              <a:rPr lang="en-US" baseline="0" dirty="0" smtClean="0"/>
              <a:t> host </a:t>
            </a:r>
            <a:r>
              <a:rPr lang="en-US" baseline="0" dirty="0" err="1" smtClean="0"/>
              <a:t>va</a:t>
            </a:r>
            <a:r>
              <a:rPr lang="en-US" baseline="0" dirty="0" smtClean="0"/>
              <a:t> Xeon Phi. Tat ca </a:t>
            </a:r>
            <a:r>
              <a:rPr lang="en-US" baseline="0" dirty="0" err="1" smtClean="0"/>
              <a:t>cac</a:t>
            </a:r>
            <a:r>
              <a:rPr lang="en-US" baseline="0" dirty="0" smtClean="0"/>
              <a:t> job submit </a:t>
            </a:r>
            <a:r>
              <a:rPr lang="en-US" baseline="0" dirty="0" err="1" smtClean="0"/>
              <a:t>deu</a:t>
            </a:r>
            <a:r>
              <a:rPr lang="en-US" baseline="0" dirty="0" smtClean="0"/>
              <a:t> </a:t>
            </a:r>
            <a:r>
              <a:rPr lang="en-US" baseline="0" dirty="0" err="1" smtClean="0"/>
              <a:t>phai</a:t>
            </a:r>
            <a:r>
              <a:rPr lang="en-US" baseline="0" dirty="0" smtClean="0"/>
              <a:t> thong qua COSMIC de </a:t>
            </a:r>
            <a:r>
              <a:rPr lang="en-US" baseline="0" dirty="0" err="1" smtClean="0"/>
              <a:t>duoc</a:t>
            </a:r>
            <a:r>
              <a:rPr lang="en-US" baseline="0" dirty="0" smtClean="0"/>
              <a:t> cap phat den MIC </a:t>
            </a:r>
            <a:r>
              <a:rPr lang="en-US" baseline="0" dirty="0" err="1" smtClean="0"/>
              <a:t>thich</a:t>
            </a:r>
            <a:r>
              <a:rPr lang="en-US" baseline="0" dirty="0" smtClean="0"/>
              <a:t> hop</a:t>
            </a:r>
            <a:endParaRPr lang="en-US" dirty="0" smtClean="0"/>
          </a:p>
        </p:txBody>
      </p:sp>
      <p:sp>
        <p:nvSpPr>
          <p:cNvPr id="4" name="Slide Number Placeholder 3"/>
          <p:cNvSpPr>
            <a:spLocks noGrp="1"/>
          </p:cNvSpPr>
          <p:nvPr>
            <p:ph type="sldNum" sz="quarter" idx="10"/>
          </p:nvPr>
        </p:nvSpPr>
        <p:spPr/>
        <p:txBody>
          <a:bodyPr/>
          <a:lstStyle/>
          <a:p>
            <a:fld id="{BD9C3A12-1E0F-412B-B376-8089A55D946C}" type="slidenum">
              <a:rPr lang="uk-UA" smtClean="0"/>
              <a:t>13</a:t>
            </a:fld>
            <a:endParaRPr lang="uk-UA"/>
          </a:p>
        </p:txBody>
      </p:sp>
    </p:spTree>
    <p:extLst>
      <p:ext uri="{BB962C8B-B14F-4D97-AF65-F5344CB8AC3E}">
        <p14:creationId xmlns:p14="http://schemas.microsoft.com/office/powerpoint/2010/main" val="1997941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figure shows three coprocessors each with a different number of cores and memory. A host process contains several offload blocks that are executed </a:t>
            </a:r>
            <a:r>
              <a:rPr lang="en-US" sz="1200" i="1" kern="1200" dirty="0" smtClean="0">
                <a:solidFill>
                  <a:schemeClr val="tx1"/>
                </a:solidFill>
                <a:effectLst/>
                <a:latin typeface="+mn-lt"/>
                <a:ea typeface="+mn-ea"/>
                <a:cs typeface="+mn-cs"/>
              </a:rPr>
              <a:t>sequentially</a:t>
            </a:r>
            <a:r>
              <a:rPr lang="en-US" sz="1200" kern="1200" dirty="0" smtClean="0">
                <a:solidFill>
                  <a:schemeClr val="tx1"/>
                </a:solidFill>
                <a:effectLst/>
                <a:latin typeface="+mn-lt"/>
                <a:ea typeface="+mn-ea"/>
                <a:cs typeface="+mn-cs"/>
              </a:rPr>
              <a:t>. Every offload can have its unique thread and affinity requirement.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offloads from the same process often share data in order to reduce unnecessary data movement between the host and Xeon Phi (data persistence).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unlike cluster schedulers, COSMIC does not require the process to specify the number of cores or devices. Rather, it automatically infers such information from the number of threads requested by the offload.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D9C3A12-1E0F-412B-B376-8089A55D946C}" type="slidenum">
              <a:rPr lang="uk-UA" smtClean="0"/>
              <a:t>14</a:t>
            </a:fld>
            <a:endParaRPr lang="uk-UA"/>
          </a:p>
        </p:txBody>
      </p:sp>
    </p:spTree>
    <p:extLst>
      <p:ext uri="{BB962C8B-B14F-4D97-AF65-F5344CB8AC3E}">
        <p14:creationId xmlns:p14="http://schemas.microsoft.com/office/powerpoint/2010/main" val="1576099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figure shows three coprocessors each with a different number of cores and memory. A host process contains several offload blocks that are executed </a:t>
            </a:r>
            <a:r>
              <a:rPr lang="en-US" sz="1200" i="1" kern="1200" dirty="0" smtClean="0">
                <a:solidFill>
                  <a:schemeClr val="tx1"/>
                </a:solidFill>
                <a:effectLst/>
                <a:latin typeface="+mn-lt"/>
                <a:ea typeface="+mn-ea"/>
                <a:cs typeface="+mn-cs"/>
              </a:rPr>
              <a:t>sequentially</a:t>
            </a:r>
            <a:r>
              <a:rPr lang="en-US" sz="1200" kern="1200" dirty="0" smtClean="0">
                <a:solidFill>
                  <a:schemeClr val="tx1"/>
                </a:solidFill>
                <a:effectLst/>
                <a:latin typeface="+mn-lt"/>
                <a:ea typeface="+mn-ea"/>
                <a:cs typeface="+mn-cs"/>
              </a:rPr>
              <a:t>. Every offload can have its unique thread and affinity requirement.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offloads from the same process often share data in order to reduce unnecessary data movement between the host and Xeon Phi (data persistence).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unlike cluster schedulers, COSMIC does not require the process to specify the number of cores or devices. Rather, it automatically infers such information from the number of threads requested by the offload.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D9C3A12-1E0F-412B-B376-8089A55D946C}" type="slidenum">
              <a:rPr lang="uk-UA" smtClean="0"/>
              <a:t>15</a:t>
            </a:fld>
            <a:endParaRPr lang="uk-UA"/>
          </a:p>
        </p:txBody>
      </p:sp>
    </p:spTree>
    <p:extLst>
      <p:ext uri="{BB962C8B-B14F-4D97-AF65-F5344CB8AC3E}">
        <p14:creationId xmlns:p14="http://schemas.microsoft.com/office/powerpoint/2010/main" val="177742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Tai </a:t>
            </a:r>
            <a:r>
              <a:rPr lang="en-US" dirty="0" err="1" smtClean="0"/>
              <a:t>cau</a:t>
            </a:r>
            <a:r>
              <a:rPr lang="en-US" dirty="0" smtClean="0"/>
              <a:t> </a:t>
            </a:r>
            <a:r>
              <a:rPr lang="en-US" dirty="0" err="1" smtClean="0"/>
              <a:t>truc</a:t>
            </a:r>
            <a:r>
              <a:rPr lang="en-US" dirty="0" smtClean="0"/>
              <a:t> </a:t>
            </a:r>
            <a:r>
              <a:rPr lang="en-US" dirty="0" err="1" smtClean="0"/>
              <a:t>lai</a:t>
            </a:r>
            <a:r>
              <a:rPr lang="en-US" dirty="0" smtClean="0"/>
              <a:t> co </a:t>
            </a:r>
            <a:r>
              <a:rPr lang="en-US" dirty="0" err="1" smtClean="0"/>
              <a:t>che</a:t>
            </a:r>
            <a:r>
              <a:rPr lang="en-US" dirty="0" smtClean="0"/>
              <a:t> offload </a:t>
            </a:r>
            <a:r>
              <a:rPr lang="en-US" dirty="0" err="1" smtClean="0"/>
              <a:t>cua</a:t>
            </a:r>
            <a:r>
              <a:rPr lang="en-US" baseline="0" dirty="0" smtClean="0"/>
              <a:t> Xeon Phi, them </a:t>
            </a:r>
            <a:r>
              <a:rPr lang="en-US" baseline="0" dirty="0" err="1" smtClean="0"/>
              <a:t>vao</a:t>
            </a:r>
            <a:r>
              <a:rPr lang="en-US" baseline="0" dirty="0" smtClean="0"/>
              <a:t> 2 directive </a:t>
            </a:r>
            <a:r>
              <a:rPr lang="en-US" baseline="0" dirty="0" err="1" smtClean="0"/>
              <a:t>moi</a:t>
            </a:r>
            <a:r>
              <a:rPr lang="en-US" baseline="0" dirty="0" smtClean="0"/>
              <a:t>. Bai </a:t>
            </a:r>
            <a:r>
              <a:rPr lang="en-US" baseline="0" dirty="0" err="1" smtClean="0"/>
              <a:t>toan</a:t>
            </a:r>
            <a:r>
              <a:rPr lang="en-US" baseline="0" dirty="0" smtClean="0"/>
              <a:t> </a:t>
            </a:r>
            <a:r>
              <a:rPr lang="en-US" baseline="0" dirty="0" err="1" smtClean="0"/>
              <a:t>dat</a:t>
            </a:r>
            <a:r>
              <a:rPr lang="en-US" baseline="0" dirty="0" smtClean="0"/>
              <a:t> </a:t>
            </a:r>
            <a:r>
              <a:rPr lang="en-US" baseline="0" dirty="0" err="1" smtClean="0"/>
              <a:t>ra</a:t>
            </a:r>
            <a:r>
              <a:rPr lang="en-US" baseline="0" dirty="0" smtClean="0"/>
              <a:t> </a:t>
            </a:r>
            <a:r>
              <a:rPr lang="en-US" baseline="0" dirty="0" err="1" smtClean="0"/>
              <a:t>cua</a:t>
            </a:r>
            <a:r>
              <a:rPr lang="en-US" baseline="0" dirty="0" smtClean="0"/>
              <a:t> </a:t>
            </a:r>
            <a:r>
              <a:rPr lang="en-US" baseline="0" dirty="0" err="1" smtClean="0"/>
              <a:t>cong</a:t>
            </a:r>
            <a:r>
              <a:rPr lang="en-US" baseline="0" dirty="0" smtClean="0"/>
              <a:t> </a:t>
            </a:r>
            <a:r>
              <a:rPr lang="en-US" baseline="0" dirty="0" err="1" smtClean="0"/>
              <a:t>trinh</a:t>
            </a:r>
            <a:r>
              <a:rPr lang="en-US" baseline="0" dirty="0" smtClean="0"/>
              <a:t> nay la </a:t>
            </a:r>
            <a:r>
              <a:rPr lang="en-US" baseline="0" dirty="0" err="1" smtClean="0"/>
              <a:t>viec</a:t>
            </a:r>
            <a:r>
              <a:rPr lang="en-US" baseline="0" dirty="0" smtClean="0"/>
              <a:t> </a:t>
            </a:r>
            <a:r>
              <a:rPr lang="en-US" baseline="0" dirty="0" err="1" smtClean="0"/>
              <a:t>quan</a:t>
            </a:r>
            <a:r>
              <a:rPr lang="en-US" baseline="0" dirty="0" smtClean="0"/>
              <a:t> sat: </a:t>
            </a:r>
            <a:r>
              <a:rPr lang="en-US" baseline="0" dirty="0" err="1" smtClean="0"/>
              <a:t>su</a:t>
            </a:r>
            <a:r>
              <a:rPr lang="en-US" baseline="0" dirty="0" smtClean="0"/>
              <a:t> </a:t>
            </a:r>
            <a:r>
              <a:rPr lang="en-US" baseline="0" dirty="0" err="1" smtClean="0"/>
              <a:t>han</a:t>
            </a:r>
            <a:r>
              <a:rPr lang="en-US" baseline="0" dirty="0" smtClean="0"/>
              <a:t> </a:t>
            </a:r>
            <a:r>
              <a:rPr lang="en-US" baseline="0" dirty="0" err="1" smtClean="0"/>
              <a:t>che</a:t>
            </a:r>
            <a:r>
              <a:rPr lang="en-US" baseline="0" dirty="0" smtClean="0"/>
              <a:t> </a:t>
            </a:r>
            <a:r>
              <a:rPr lang="en-US" baseline="0" dirty="0" err="1" smtClean="0"/>
              <a:t>cua</a:t>
            </a:r>
            <a:r>
              <a:rPr lang="en-US" baseline="0" dirty="0" smtClean="0"/>
              <a:t> co </a:t>
            </a:r>
            <a:r>
              <a:rPr lang="en-US" baseline="0" dirty="0" err="1" smtClean="0"/>
              <a:t>che</a:t>
            </a:r>
            <a:r>
              <a:rPr lang="en-US" baseline="0" dirty="0" smtClean="0"/>
              <a:t> offload </a:t>
            </a:r>
            <a:r>
              <a:rPr lang="en-US" baseline="0" dirty="0" err="1" smtClean="0"/>
              <a:t>truyen</a:t>
            </a:r>
            <a:r>
              <a:rPr lang="en-US" baseline="0" dirty="0" smtClean="0"/>
              <a:t> thong chi don </a:t>
            </a:r>
            <a:r>
              <a:rPr lang="en-US" baseline="0" dirty="0" err="1" smtClean="0"/>
              <a:t>thuan</a:t>
            </a:r>
            <a:r>
              <a:rPr lang="en-US" baseline="0" dirty="0" smtClean="0"/>
              <a:t> la </a:t>
            </a:r>
            <a:r>
              <a:rPr lang="en-US" baseline="0" dirty="0" err="1" smtClean="0"/>
              <a:t>danh</a:t>
            </a:r>
            <a:r>
              <a:rPr lang="en-US" baseline="0" dirty="0" smtClean="0"/>
              <a:t> </a:t>
            </a:r>
            <a:r>
              <a:rPr lang="en-US" baseline="0" dirty="0" err="1" smtClean="0"/>
              <a:t>dau</a:t>
            </a:r>
            <a:r>
              <a:rPr lang="en-US" baseline="0" dirty="0" smtClean="0"/>
              <a:t> </a:t>
            </a:r>
            <a:r>
              <a:rPr lang="en-US" baseline="0" dirty="0" err="1" smtClean="0"/>
              <a:t>vung</a:t>
            </a:r>
            <a:r>
              <a:rPr lang="en-US" baseline="0" dirty="0" smtClean="0"/>
              <a:t> code do se </a:t>
            </a:r>
            <a:r>
              <a:rPr lang="en-US" baseline="0" dirty="0" err="1" smtClean="0"/>
              <a:t>duoc</a:t>
            </a:r>
            <a:r>
              <a:rPr lang="en-US" baseline="0" dirty="0" smtClean="0"/>
              <a:t> offload </a:t>
            </a:r>
            <a:r>
              <a:rPr lang="en-US" baseline="0" dirty="0" err="1" smtClean="0"/>
              <a:t>len</a:t>
            </a:r>
            <a:r>
              <a:rPr lang="en-US" baseline="0" dirty="0" smtClean="0"/>
              <a:t> Xeon Phi. </a:t>
            </a:r>
            <a:r>
              <a:rPr lang="en-US" baseline="0" dirty="0" err="1" smtClean="0"/>
              <a:t>Tuy</a:t>
            </a:r>
            <a:r>
              <a:rPr lang="en-US" baseline="0" dirty="0" smtClean="0"/>
              <a:t> </a:t>
            </a:r>
            <a:r>
              <a:rPr lang="en-US" baseline="0" dirty="0" err="1" smtClean="0"/>
              <a:t>nhien</a:t>
            </a:r>
            <a:r>
              <a:rPr lang="en-US" baseline="0" dirty="0" smtClean="0"/>
              <a:t>, tac </a:t>
            </a:r>
            <a:r>
              <a:rPr lang="en-US" baseline="0" dirty="0" err="1" smtClean="0"/>
              <a:t>gia</a:t>
            </a:r>
            <a:r>
              <a:rPr lang="en-US" baseline="0" dirty="0" smtClean="0"/>
              <a:t> </a:t>
            </a:r>
            <a:r>
              <a:rPr lang="en-US" baseline="0" dirty="0" err="1" smtClean="0"/>
              <a:t>nhan</a:t>
            </a:r>
            <a:r>
              <a:rPr lang="en-US" baseline="0" dirty="0" smtClean="0"/>
              <a:t> </a:t>
            </a:r>
            <a:r>
              <a:rPr lang="en-US" baseline="0" dirty="0" err="1" smtClean="0"/>
              <a:t>thay</a:t>
            </a:r>
            <a:r>
              <a:rPr lang="en-US" baseline="0" dirty="0" smtClean="0"/>
              <a:t>, </a:t>
            </a:r>
            <a:r>
              <a:rPr lang="en-US" baseline="0" dirty="0" err="1" smtClean="0"/>
              <a:t>gia</a:t>
            </a:r>
            <a:r>
              <a:rPr lang="en-US" baseline="0" dirty="0" smtClean="0"/>
              <a:t> </a:t>
            </a:r>
            <a:r>
              <a:rPr lang="en-US" baseline="0" dirty="0" err="1" smtClean="0"/>
              <a:t>su</a:t>
            </a:r>
            <a:r>
              <a:rPr lang="en-US" baseline="0" dirty="0" smtClean="0"/>
              <a:t> </a:t>
            </a:r>
            <a:r>
              <a:rPr lang="en-US" baseline="0" dirty="0" err="1" smtClean="0"/>
              <a:t>neu</a:t>
            </a:r>
            <a:r>
              <a:rPr lang="en-US" baseline="0" dirty="0" smtClean="0"/>
              <a:t> </a:t>
            </a:r>
            <a:r>
              <a:rPr lang="en-US" baseline="0" dirty="0" err="1" smtClean="0"/>
              <a:t>toan</a:t>
            </a:r>
            <a:r>
              <a:rPr lang="en-US" baseline="0" dirty="0" smtClean="0"/>
              <a:t> </a:t>
            </a:r>
            <a:r>
              <a:rPr lang="en-US" baseline="0" dirty="0" err="1" smtClean="0"/>
              <a:t>bo</a:t>
            </a:r>
            <a:r>
              <a:rPr lang="en-US" baseline="0" dirty="0" smtClean="0"/>
              <a:t> mot </a:t>
            </a:r>
            <a:r>
              <a:rPr lang="en-US" baseline="0" dirty="0" err="1" smtClean="0"/>
              <a:t>vong</a:t>
            </a:r>
            <a:r>
              <a:rPr lang="en-US" baseline="0" dirty="0" smtClean="0"/>
              <a:t> lap </a:t>
            </a:r>
            <a:r>
              <a:rPr lang="en-US" baseline="0" dirty="0" err="1" smtClean="0"/>
              <a:t>nao</a:t>
            </a:r>
            <a:r>
              <a:rPr lang="en-US" baseline="0" dirty="0" smtClean="0"/>
              <a:t> do </a:t>
            </a:r>
            <a:r>
              <a:rPr lang="en-US" baseline="0" dirty="0" err="1" smtClean="0"/>
              <a:t>duoc</a:t>
            </a:r>
            <a:r>
              <a:rPr lang="en-US" baseline="0" dirty="0" smtClean="0"/>
              <a:t> offload </a:t>
            </a:r>
            <a:r>
              <a:rPr lang="en-US" baseline="0" dirty="0" err="1" smtClean="0"/>
              <a:t>len</a:t>
            </a:r>
            <a:r>
              <a:rPr lang="en-US" baseline="0" dirty="0" smtClean="0"/>
              <a:t> Xeon </a:t>
            </a:r>
            <a:r>
              <a:rPr lang="en-US" baseline="0" dirty="0" err="1" smtClean="0"/>
              <a:t>cung</a:t>
            </a:r>
            <a:r>
              <a:rPr lang="en-US" baseline="0" dirty="0" smtClean="0"/>
              <a:t> </a:t>
            </a:r>
            <a:r>
              <a:rPr lang="en-US" baseline="0" dirty="0" err="1" smtClean="0"/>
              <a:t>chuan</a:t>
            </a:r>
            <a:r>
              <a:rPr lang="en-US" baseline="0" dirty="0" smtClean="0"/>
              <a:t> </a:t>
            </a:r>
            <a:r>
              <a:rPr lang="en-US" baseline="0" dirty="0" err="1" smtClean="0"/>
              <a:t>hoan</a:t>
            </a:r>
            <a:r>
              <a:rPr lang="en-US" baseline="0" dirty="0" smtClean="0"/>
              <a:t> </a:t>
            </a:r>
            <a:r>
              <a:rPr lang="en-US" baseline="0" dirty="0" err="1" smtClean="0"/>
              <a:t>toan</a:t>
            </a:r>
            <a:r>
              <a:rPr lang="en-US" baseline="0" dirty="0" smtClean="0"/>
              <a:t> </a:t>
            </a:r>
            <a:r>
              <a:rPr lang="en-US" baseline="0" dirty="0" err="1" smtClean="0"/>
              <a:t>thuc</a:t>
            </a:r>
            <a:r>
              <a:rPr lang="en-US" baseline="0" dirty="0" smtClean="0"/>
              <a:t> </a:t>
            </a:r>
            <a:r>
              <a:rPr lang="en-US" baseline="0" dirty="0" err="1" smtClean="0"/>
              <a:t>thi</a:t>
            </a:r>
            <a:r>
              <a:rPr lang="en-US" baseline="0" dirty="0" smtClean="0"/>
              <a:t> </a:t>
            </a:r>
            <a:r>
              <a:rPr lang="en-US" baseline="0" dirty="0" err="1" smtClean="0"/>
              <a:t>hieu</a:t>
            </a:r>
            <a:r>
              <a:rPr lang="en-US" baseline="0" dirty="0" smtClean="0"/>
              <a:t> qua </a:t>
            </a:r>
            <a:r>
              <a:rPr lang="en-US" baseline="0" dirty="0" err="1" smtClean="0"/>
              <a:t>va</a:t>
            </a:r>
            <a:r>
              <a:rPr lang="en-US" baseline="0" dirty="0" smtClean="0"/>
              <a:t> </a:t>
            </a:r>
            <a:r>
              <a:rPr lang="en-US" baseline="0" dirty="0" err="1" smtClean="0"/>
              <a:t>dem</a:t>
            </a:r>
            <a:r>
              <a:rPr lang="en-US" baseline="0" dirty="0" smtClean="0"/>
              <a:t> </a:t>
            </a:r>
            <a:r>
              <a:rPr lang="en-US" baseline="0" dirty="0" err="1" smtClean="0"/>
              <a:t>lai</a:t>
            </a:r>
            <a:r>
              <a:rPr lang="en-US" baseline="0" dirty="0" smtClean="0"/>
              <a:t> </a:t>
            </a:r>
            <a:r>
              <a:rPr lang="en-US" baseline="0" dirty="0" err="1" smtClean="0"/>
              <a:t>hieu</a:t>
            </a:r>
            <a:r>
              <a:rPr lang="en-US" baseline="0" dirty="0" smtClean="0"/>
              <a:t> </a:t>
            </a:r>
            <a:r>
              <a:rPr lang="en-US" baseline="0" dirty="0" err="1" smtClean="0"/>
              <a:t>suat</a:t>
            </a:r>
            <a:r>
              <a:rPr lang="en-US" baseline="0" dirty="0" smtClean="0"/>
              <a:t> tot. Qua do, o </a:t>
            </a:r>
            <a:r>
              <a:rPr lang="en-US" baseline="0" dirty="0" err="1" smtClean="0"/>
              <a:t>cac</a:t>
            </a:r>
            <a:r>
              <a:rPr lang="en-US" baseline="0" dirty="0" smtClean="0"/>
              <a:t> directive lap </a:t>
            </a:r>
            <a:r>
              <a:rPr lang="en-US" baseline="0" dirty="0" err="1" smtClean="0"/>
              <a:t>trinh</a:t>
            </a:r>
            <a:r>
              <a:rPr lang="en-US" baseline="0" dirty="0" smtClean="0"/>
              <a:t> </a:t>
            </a:r>
            <a:r>
              <a:rPr lang="en-US" baseline="0" dirty="0" err="1" smtClean="0"/>
              <a:t>moi</a:t>
            </a:r>
            <a:r>
              <a:rPr lang="en-US" baseline="0" dirty="0" smtClean="0"/>
              <a:t> </a:t>
            </a:r>
            <a:r>
              <a:rPr lang="en-US" baseline="0" dirty="0" err="1" smtClean="0"/>
              <a:t>cho</a:t>
            </a:r>
            <a:r>
              <a:rPr lang="en-US" baseline="0" dirty="0" smtClean="0"/>
              <a:t> </a:t>
            </a:r>
            <a:r>
              <a:rPr lang="en-US" baseline="0" dirty="0" err="1" smtClean="0"/>
              <a:t>phep</a:t>
            </a:r>
            <a:r>
              <a:rPr lang="en-US" baseline="0" dirty="0" smtClean="0"/>
              <a:t> </a:t>
            </a:r>
            <a:r>
              <a:rPr lang="en-US" baseline="0" dirty="0" err="1" smtClean="0"/>
              <a:t>nguoi</a:t>
            </a:r>
            <a:r>
              <a:rPr lang="en-US" baseline="0" dirty="0" smtClean="0"/>
              <a:t> lap </a:t>
            </a:r>
            <a:r>
              <a:rPr lang="en-US" baseline="0" dirty="0" err="1" smtClean="0"/>
              <a:t>trinh</a:t>
            </a:r>
            <a:r>
              <a:rPr lang="en-US" baseline="0" dirty="0" smtClean="0"/>
              <a:t> </a:t>
            </a:r>
            <a:r>
              <a:rPr lang="en-US" baseline="0" dirty="0" err="1" smtClean="0"/>
              <a:t>danh</a:t>
            </a:r>
            <a:r>
              <a:rPr lang="en-US" baseline="0" dirty="0" smtClean="0"/>
              <a:t> </a:t>
            </a:r>
            <a:r>
              <a:rPr lang="en-US" baseline="0" dirty="0" err="1" smtClean="0"/>
              <a:t>dau</a:t>
            </a:r>
            <a:r>
              <a:rPr lang="en-US" baseline="0" dirty="0" smtClean="0"/>
              <a:t> </a:t>
            </a:r>
            <a:r>
              <a:rPr lang="en-US" baseline="0" dirty="0" err="1" smtClean="0"/>
              <a:t>nhung</a:t>
            </a:r>
            <a:r>
              <a:rPr lang="en-US" baseline="0" dirty="0" smtClean="0"/>
              <a:t> </a:t>
            </a:r>
            <a:r>
              <a:rPr lang="en-US" baseline="0" dirty="0" err="1" smtClean="0"/>
              <a:t>vung</a:t>
            </a:r>
            <a:r>
              <a:rPr lang="en-US" baseline="0" dirty="0" smtClean="0"/>
              <a:t> code </a:t>
            </a:r>
            <a:r>
              <a:rPr lang="en-US" baseline="0" dirty="0" err="1" smtClean="0"/>
              <a:t>nhat</a:t>
            </a:r>
            <a:r>
              <a:rPr lang="en-US" baseline="0" dirty="0" smtClean="0"/>
              <a:t> </a:t>
            </a:r>
            <a:r>
              <a:rPr lang="en-US" baseline="0" dirty="0" err="1" smtClean="0"/>
              <a:t>dinh</a:t>
            </a:r>
            <a:r>
              <a:rPr lang="en-US" baseline="0" dirty="0" smtClean="0"/>
              <a:t> se </a:t>
            </a:r>
            <a:r>
              <a:rPr lang="en-US" baseline="0" dirty="0" err="1" smtClean="0"/>
              <a:t>duoc</a:t>
            </a:r>
            <a:r>
              <a:rPr lang="en-US" baseline="0" dirty="0" smtClean="0"/>
              <a:t> offload </a:t>
            </a:r>
            <a:r>
              <a:rPr lang="en-US" baseline="0" dirty="0" err="1" smtClean="0"/>
              <a:t>len</a:t>
            </a:r>
            <a:r>
              <a:rPr lang="en-US" baseline="0" dirty="0" smtClean="0"/>
              <a:t> Xeon Phi, dong </a:t>
            </a:r>
            <a:r>
              <a:rPr lang="en-US" baseline="0" dirty="0" err="1" smtClean="0"/>
              <a:t>thoi</a:t>
            </a:r>
            <a:r>
              <a:rPr lang="en-US" baseline="0" dirty="0" smtClean="0"/>
              <a:t> co </a:t>
            </a:r>
            <a:r>
              <a:rPr lang="en-US" baseline="0" dirty="0" err="1" smtClean="0"/>
              <a:t>kha</a:t>
            </a:r>
            <a:r>
              <a:rPr lang="en-US" baseline="0" dirty="0" smtClean="0"/>
              <a:t> </a:t>
            </a:r>
            <a:r>
              <a:rPr lang="en-US" baseline="0" dirty="0" err="1" smtClean="0"/>
              <a:t>nang</a:t>
            </a:r>
            <a:r>
              <a:rPr lang="en-US" baseline="0" dirty="0" smtClean="0"/>
              <a:t> tuning </a:t>
            </a:r>
            <a:r>
              <a:rPr lang="en-US" baseline="0" dirty="0" err="1" smtClean="0"/>
              <a:t>va</a:t>
            </a:r>
            <a:r>
              <a:rPr lang="en-US" baseline="0" dirty="0" smtClean="0"/>
              <a:t> optimize </a:t>
            </a:r>
            <a:r>
              <a:rPr lang="en-US" baseline="0" dirty="0" err="1" smtClean="0"/>
              <a:t>vung</a:t>
            </a:r>
            <a:r>
              <a:rPr lang="en-US" baseline="0" dirty="0" smtClean="0"/>
              <a:t> code de </a:t>
            </a:r>
            <a:r>
              <a:rPr lang="en-US" baseline="0" dirty="0" err="1" smtClean="0"/>
              <a:t>dat</a:t>
            </a:r>
            <a:r>
              <a:rPr lang="en-US" baseline="0" dirty="0" smtClean="0"/>
              <a:t> </a:t>
            </a:r>
            <a:r>
              <a:rPr lang="en-US" baseline="0" dirty="0" err="1" smtClean="0"/>
              <a:t>duoc</a:t>
            </a:r>
            <a:r>
              <a:rPr lang="en-US" baseline="0" dirty="0" smtClean="0"/>
              <a:t> </a:t>
            </a:r>
            <a:r>
              <a:rPr lang="en-US" baseline="0" dirty="0" err="1" smtClean="0"/>
              <a:t>hieu</a:t>
            </a:r>
            <a:r>
              <a:rPr lang="en-US" baseline="0" dirty="0" smtClean="0"/>
              <a:t> </a:t>
            </a:r>
            <a:r>
              <a:rPr lang="en-US" baseline="0" dirty="0" err="1" smtClean="0"/>
              <a:t>suat</a:t>
            </a:r>
            <a:r>
              <a:rPr lang="en-US" baseline="0" dirty="0" smtClean="0"/>
              <a:t> </a:t>
            </a:r>
            <a:r>
              <a:rPr lang="en-US" baseline="0" dirty="0" err="1" smtClean="0"/>
              <a:t>cao</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 </a:t>
            </a:r>
            <a:r>
              <a:rPr lang="en-US" baseline="0" dirty="0" err="1" smtClean="0"/>
              <a:t>tuong</a:t>
            </a:r>
            <a:r>
              <a:rPr lang="en-US" baseline="0" dirty="0" smtClean="0"/>
              <a:t> tai </a:t>
            </a:r>
            <a:r>
              <a:rPr lang="en-US" baseline="0" dirty="0" err="1" smtClean="0"/>
              <a:t>cau</a:t>
            </a:r>
            <a:r>
              <a:rPr lang="en-US" baseline="0" dirty="0" smtClean="0"/>
              <a:t> </a:t>
            </a:r>
            <a:r>
              <a:rPr lang="en-US" baseline="0" dirty="0" err="1" smtClean="0"/>
              <a:t>truc</a:t>
            </a:r>
            <a:r>
              <a:rPr lang="en-US" baseline="0" dirty="0" smtClean="0"/>
              <a:t> </a:t>
            </a:r>
            <a:r>
              <a:rPr lang="en-US" baseline="0" dirty="0" err="1" smtClean="0"/>
              <a:t>lai</a:t>
            </a:r>
            <a:r>
              <a:rPr lang="en-US" baseline="0" dirty="0" smtClean="0"/>
              <a:t> </a:t>
            </a:r>
            <a:r>
              <a:rPr lang="en-US" baseline="0" dirty="0" err="1" smtClean="0"/>
              <a:t>mo</a:t>
            </a:r>
            <a:r>
              <a:rPr lang="en-US" baseline="0" dirty="0" smtClean="0"/>
              <a:t> </a:t>
            </a:r>
            <a:r>
              <a:rPr lang="en-US" baseline="0" dirty="0" err="1" smtClean="0"/>
              <a:t>hinh</a:t>
            </a:r>
            <a:r>
              <a:rPr lang="en-US" baseline="0" dirty="0" smtClean="0"/>
              <a:t> lap </a:t>
            </a:r>
            <a:r>
              <a:rPr lang="en-US" baseline="0" dirty="0" err="1" smtClean="0"/>
              <a:t>trinh</a:t>
            </a:r>
            <a:r>
              <a:rPr lang="en-US" baseline="0" dirty="0" smtClean="0"/>
              <a:t> </a:t>
            </a:r>
            <a:r>
              <a:rPr lang="en-US" baseline="0" dirty="0" err="1" smtClean="0"/>
              <a:t>gop</a:t>
            </a:r>
            <a:r>
              <a:rPr lang="en-US" baseline="0" dirty="0" smtClean="0"/>
              <a:t> phan tuning so core can de </a:t>
            </a:r>
            <a:r>
              <a:rPr lang="en-US" baseline="0" dirty="0" err="1" smtClean="0"/>
              <a:t>thuc</a:t>
            </a:r>
            <a:r>
              <a:rPr lang="en-US" baseline="0" dirty="0" smtClean="0"/>
              <a:t> </a:t>
            </a:r>
            <a:r>
              <a:rPr lang="en-US" baseline="0" dirty="0" err="1" smtClean="0"/>
              <a:t>thi</a:t>
            </a:r>
            <a:r>
              <a:rPr lang="en-US" baseline="0" dirty="0" smtClean="0"/>
              <a:t> </a:t>
            </a:r>
            <a:r>
              <a:rPr lang="en-US" baseline="0" dirty="0" err="1" smtClean="0"/>
              <a:t>hieu</a:t>
            </a:r>
            <a:r>
              <a:rPr lang="en-US" baseline="0" dirty="0" smtClean="0"/>
              <a:t> qua </a:t>
            </a:r>
            <a:r>
              <a:rPr lang="en-US" baseline="0" dirty="0" err="1" smtClean="0"/>
              <a:t>tren</a:t>
            </a:r>
            <a:r>
              <a:rPr lang="en-US" baseline="0" dirty="0" smtClean="0"/>
              <a:t> Xeon Phi, de ho </a:t>
            </a:r>
            <a:r>
              <a:rPr lang="en-US" baseline="0" dirty="0" err="1" smtClean="0"/>
              <a:t>tro</a:t>
            </a:r>
            <a:r>
              <a:rPr lang="en-US" baseline="0" dirty="0" smtClean="0"/>
              <a:t> </a:t>
            </a:r>
            <a:r>
              <a:rPr lang="en-US" baseline="0" dirty="0" err="1" smtClean="0"/>
              <a:t>cho</a:t>
            </a:r>
            <a:r>
              <a:rPr lang="en-US" baseline="0" dirty="0" smtClean="0"/>
              <a:t> </a:t>
            </a:r>
            <a:r>
              <a:rPr lang="en-US" baseline="0" dirty="0" err="1" smtClean="0"/>
              <a:t>chinh</a:t>
            </a:r>
            <a:r>
              <a:rPr lang="en-US" baseline="0" dirty="0" smtClean="0"/>
              <a:t> </a:t>
            </a:r>
            <a:r>
              <a:rPr lang="en-US" baseline="0" dirty="0" err="1" smtClean="0"/>
              <a:t>sach</a:t>
            </a:r>
            <a:r>
              <a:rPr lang="en-US" baseline="0" dirty="0" smtClean="0"/>
              <a:t> cap phat tai </a:t>
            </a:r>
            <a:r>
              <a:rPr lang="en-US" baseline="0" dirty="0" err="1" smtClean="0"/>
              <a:t>nguyen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BD9C3A12-1E0F-412B-B376-8089A55D946C}" type="slidenum">
              <a:rPr lang="uk-UA" smtClean="0"/>
              <a:t>16</a:t>
            </a:fld>
            <a:endParaRPr lang="uk-UA"/>
          </a:p>
        </p:txBody>
      </p:sp>
    </p:spTree>
    <p:extLst>
      <p:ext uri="{BB962C8B-B14F-4D97-AF65-F5344CB8AC3E}">
        <p14:creationId xmlns:p14="http://schemas.microsoft.com/office/powerpoint/2010/main" val="128287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Snaptify</a:t>
            </a:r>
            <a:r>
              <a:rPr lang="en-US" dirty="0" smtClean="0"/>
              <a:t>:</a:t>
            </a:r>
            <a:r>
              <a:rPr lang="en-US" baseline="0" dirty="0" smtClean="0"/>
              <a:t> </a:t>
            </a:r>
            <a:r>
              <a:rPr lang="en-US" baseline="0" dirty="0" err="1" smtClean="0"/>
              <a:t>gop</a:t>
            </a:r>
            <a:r>
              <a:rPr lang="en-US" baseline="0" dirty="0" smtClean="0"/>
              <a:t> phan capture snapshot </a:t>
            </a:r>
            <a:r>
              <a:rPr lang="en-US" baseline="0" dirty="0" err="1" smtClean="0"/>
              <a:t>cua</a:t>
            </a:r>
            <a:r>
              <a:rPr lang="en-US" baseline="0" dirty="0" smtClean="0"/>
              <a:t> </a:t>
            </a:r>
            <a:r>
              <a:rPr lang="en-US" baseline="0" dirty="0" err="1" smtClean="0"/>
              <a:t>nhung</a:t>
            </a:r>
            <a:r>
              <a:rPr lang="en-US" baseline="0" dirty="0" smtClean="0"/>
              <a:t> job </a:t>
            </a:r>
            <a:r>
              <a:rPr lang="en-US" baseline="0" dirty="0" err="1" smtClean="0"/>
              <a:t>duoc</a:t>
            </a:r>
            <a:r>
              <a:rPr lang="en-US" baseline="0" dirty="0" smtClean="0"/>
              <a:t> Offload </a:t>
            </a:r>
            <a:r>
              <a:rPr lang="en-US" baseline="0" dirty="0" err="1" smtClean="0"/>
              <a:t>len</a:t>
            </a:r>
            <a:r>
              <a:rPr lang="en-US" baseline="0" dirty="0" smtClean="0"/>
              <a:t> Xeon Phi. </a:t>
            </a:r>
            <a:r>
              <a:rPr lang="en-US" baseline="0" dirty="0" err="1" smtClean="0"/>
              <a:t>Muc</a:t>
            </a:r>
            <a:r>
              <a:rPr lang="en-US" baseline="0" dirty="0" smtClean="0"/>
              <a:t> dich </a:t>
            </a:r>
            <a:r>
              <a:rPr lang="en-US" baseline="0" dirty="0" err="1" smtClean="0"/>
              <a:t>chinh</a:t>
            </a:r>
            <a:r>
              <a:rPr lang="en-US" baseline="0" dirty="0" smtClean="0"/>
              <a:t> </a:t>
            </a:r>
            <a:r>
              <a:rPr lang="en-US" baseline="0" dirty="0" err="1" smtClean="0"/>
              <a:t>cua</a:t>
            </a:r>
            <a:r>
              <a:rPr lang="en-US" baseline="0" dirty="0" smtClean="0"/>
              <a:t> </a:t>
            </a:r>
            <a:r>
              <a:rPr lang="en-US" baseline="0" dirty="0" err="1" smtClean="0"/>
              <a:t>cong</a:t>
            </a:r>
            <a:r>
              <a:rPr lang="en-US" baseline="0" dirty="0" smtClean="0"/>
              <a:t> </a:t>
            </a:r>
            <a:r>
              <a:rPr lang="en-US" baseline="0" dirty="0" err="1" smtClean="0"/>
              <a:t>trinh</a:t>
            </a:r>
            <a:r>
              <a:rPr lang="en-US" baseline="0" dirty="0" smtClean="0"/>
              <a:t> la ho </a:t>
            </a:r>
            <a:r>
              <a:rPr lang="en-US" baseline="0" dirty="0" err="1" smtClean="0"/>
              <a:t>tro</a:t>
            </a:r>
            <a:r>
              <a:rPr lang="en-US" baseline="0" dirty="0" smtClean="0"/>
              <a:t> </a:t>
            </a:r>
            <a:r>
              <a:rPr lang="en-US" baseline="0" dirty="0" err="1" smtClean="0"/>
              <a:t>viec</a:t>
            </a:r>
            <a:r>
              <a:rPr lang="en-US" baseline="0" dirty="0" smtClean="0"/>
              <a:t> </a:t>
            </a:r>
            <a:r>
              <a:rPr lang="en-US" baseline="0" dirty="0" err="1" smtClean="0"/>
              <a:t>checkpointing</a:t>
            </a:r>
            <a:r>
              <a:rPr lang="en-US" baseline="0" dirty="0" smtClean="0"/>
              <a:t>, swapping process </a:t>
            </a:r>
            <a:r>
              <a:rPr lang="en-US" baseline="0" dirty="0" err="1" smtClean="0"/>
              <a:t>va</a:t>
            </a:r>
            <a:r>
              <a:rPr lang="en-US" baseline="0" dirty="0" smtClean="0"/>
              <a:t> migrate process den Xeon Phi </a:t>
            </a:r>
            <a:r>
              <a:rPr lang="en-US" baseline="0" dirty="0" err="1" smtClean="0"/>
              <a:t>khac</a:t>
            </a:r>
            <a:r>
              <a:rPr lang="en-US" baseline="0" dirty="0" smtClean="0"/>
              <a:t> </a:t>
            </a:r>
            <a:r>
              <a:rPr lang="en-US" baseline="0" dirty="0" err="1" smtClean="0"/>
              <a:t>nhau</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Nham</a:t>
            </a:r>
            <a:r>
              <a:rPr lang="en-US" dirty="0" smtClean="0"/>
              <a:t> ho</a:t>
            </a:r>
            <a:r>
              <a:rPr lang="en-US" baseline="0" dirty="0" smtClean="0"/>
              <a:t> </a:t>
            </a:r>
            <a:r>
              <a:rPr lang="en-US" baseline="0" dirty="0" err="1" smtClean="0"/>
              <a:t>tro</a:t>
            </a:r>
            <a:r>
              <a:rPr lang="en-US" baseline="0" dirty="0" smtClean="0"/>
              <a:t> </a:t>
            </a:r>
            <a:r>
              <a:rPr lang="en-US" baseline="0" dirty="0" err="1" smtClean="0"/>
              <a:t>cho</a:t>
            </a:r>
            <a:r>
              <a:rPr lang="en-US" baseline="0" dirty="0" smtClean="0"/>
              <a:t> co </a:t>
            </a:r>
            <a:r>
              <a:rPr lang="en-US" baseline="0" dirty="0" err="1" smtClean="0"/>
              <a:t>che</a:t>
            </a:r>
            <a:r>
              <a:rPr lang="en-US" baseline="0" dirty="0" smtClean="0"/>
              <a:t> lap lich can </a:t>
            </a:r>
            <a:r>
              <a:rPr lang="en-US" baseline="0" dirty="0" err="1" smtClean="0"/>
              <a:t>su</a:t>
            </a:r>
            <a:r>
              <a:rPr lang="en-US" baseline="0" dirty="0" smtClean="0"/>
              <a:t>  migrate </a:t>
            </a:r>
            <a:r>
              <a:rPr lang="en-US" baseline="0" dirty="0" err="1" smtClean="0"/>
              <a:t>giua</a:t>
            </a:r>
            <a:r>
              <a:rPr lang="en-US" baseline="0" dirty="0" smtClean="0"/>
              <a:t> </a:t>
            </a:r>
            <a:r>
              <a:rPr lang="en-US" baseline="0" dirty="0" err="1" smtClean="0"/>
              <a:t>cac</a:t>
            </a:r>
            <a:r>
              <a:rPr lang="en-US" baseline="0" dirty="0" smtClean="0"/>
              <a:t> process.</a:t>
            </a:r>
            <a:endParaRPr lang="en-US" dirty="0" smtClean="0"/>
          </a:p>
        </p:txBody>
      </p:sp>
      <p:sp>
        <p:nvSpPr>
          <p:cNvPr id="4" name="Slide Number Placeholder 3"/>
          <p:cNvSpPr>
            <a:spLocks noGrp="1"/>
          </p:cNvSpPr>
          <p:nvPr>
            <p:ph type="sldNum" sz="quarter" idx="10"/>
          </p:nvPr>
        </p:nvSpPr>
        <p:spPr/>
        <p:txBody>
          <a:bodyPr/>
          <a:lstStyle/>
          <a:p>
            <a:fld id="{BD9C3A12-1E0F-412B-B376-8089A55D946C}" type="slidenum">
              <a:rPr lang="uk-UA" smtClean="0"/>
              <a:t>17</a:t>
            </a:fld>
            <a:endParaRPr lang="uk-UA"/>
          </a:p>
        </p:txBody>
      </p:sp>
    </p:spTree>
    <p:extLst>
      <p:ext uri="{BB962C8B-B14F-4D97-AF65-F5344CB8AC3E}">
        <p14:creationId xmlns:p14="http://schemas.microsoft.com/office/powerpoint/2010/main" val="2071073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query parser translates input queries into the logical query plan.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query optimizer tunes the concurrency level (the number of threads used) for each operator according to which operators are further divided into jobs. A job is to be executed by a single thread and it contains necessary information such as the assigned partition of input relations for the execution. The optimizer also decides which pairs of operators are to be executed con- currently and generates the final optimized scheduling plan.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query execution scheduler maintains a queue of operators according to such plan.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thread pool, a thread pulls this queue for the next job when it becomes free and it executes the query engine to process each job.</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query </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gine</a:t>
            </a:r>
            <a:r>
              <a:rPr lang="en-US" sz="1200" kern="1200" dirty="0" smtClean="0">
                <a:solidFill>
                  <a:schemeClr val="tx1"/>
                </a:solidFill>
                <a:effectLst/>
                <a:latin typeface="+mn-lt"/>
                <a:ea typeface="+mn-ea"/>
                <a:cs typeface="+mn-cs"/>
              </a:rPr>
              <a:t> is divided into three layers: operators, access methods and the storage.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D9C3A12-1E0F-412B-B376-8089A55D946C}" type="slidenum">
              <a:rPr lang="uk-UA" smtClean="0"/>
              <a:t>18</a:t>
            </a:fld>
            <a:endParaRPr lang="uk-UA"/>
          </a:p>
        </p:txBody>
      </p:sp>
    </p:spTree>
    <p:extLst>
      <p:ext uri="{BB962C8B-B14F-4D97-AF65-F5344CB8AC3E}">
        <p14:creationId xmlns:p14="http://schemas.microsoft.com/office/powerpoint/2010/main" val="48310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traditional databases, we usually search for exact matches with a given query. With the evolution of the information and communication technologies, new kinds of structured information repositories are emerging.</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19</a:t>
            </a:fld>
            <a:endParaRPr lang="uk-UA"/>
          </a:p>
        </p:txBody>
      </p:sp>
    </p:spTree>
    <p:extLst>
      <p:ext uri="{BB962C8B-B14F-4D97-AF65-F5344CB8AC3E}">
        <p14:creationId xmlns:p14="http://schemas.microsoft.com/office/powerpoint/2010/main" val="139322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20</a:t>
            </a:fld>
            <a:endParaRPr lang="uk-UA"/>
          </a:p>
        </p:txBody>
      </p:sp>
    </p:spTree>
    <p:extLst>
      <p:ext uri="{BB962C8B-B14F-4D97-AF65-F5344CB8AC3E}">
        <p14:creationId xmlns:p14="http://schemas.microsoft.com/office/powerpoint/2010/main" val="69301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Multicore</a:t>
            </a:r>
            <a:r>
              <a:rPr lang="en-US" baseline="0" dirty="0" smtClean="0"/>
              <a:t> vs </a:t>
            </a:r>
            <a:r>
              <a:rPr lang="en-US" baseline="0" dirty="0" err="1" smtClean="0"/>
              <a:t>Manycore</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3</a:t>
            </a:fld>
            <a:endParaRPr lang="uk-UA"/>
          </a:p>
        </p:txBody>
      </p:sp>
    </p:spTree>
    <p:extLst>
      <p:ext uri="{BB962C8B-B14F-4D97-AF65-F5344CB8AC3E}">
        <p14:creationId xmlns:p14="http://schemas.microsoft.com/office/powerpoint/2010/main" val="1212786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21</a:t>
            </a:fld>
            <a:endParaRPr lang="uk-UA"/>
          </a:p>
        </p:txBody>
      </p:sp>
    </p:spTree>
    <p:extLst>
      <p:ext uri="{BB962C8B-B14F-4D97-AF65-F5344CB8AC3E}">
        <p14:creationId xmlns:p14="http://schemas.microsoft.com/office/powerpoint/2010/main" val="2009311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22</a:t>
            </a:fld>
            <a:endParaRPr lang="uk-UA"/>
          </a:p>
        </p:txBody>
      </p:sp>
    </p:spTree>
    <p:extLst>
      <p:ext uri="{BB962C8B-B14F-4D97-AF65-F5344CB8AC3E}">
        <p14:creationId xmlns:p14="http://schemas.microsoft.com/office/powerpoint/2010/main" val="1664466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23</a:t>
            </a:fld>
            <a:endParaRPr lang="uk-UA"/>
          </a:p>
        </p:txBody>
      </p:sp>
    </p:spTree>
    <p:extLst>
      <p:ext uri="{BB962C8B-B14F-4D97-AF65-F5344CB8AC3E}">
        <p14:creationId xmlns:p14="http://schemas.microsoft.com/office/powerpoint/2010/main" val="157154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uk-UA"/>
          </a:p>
        </p:txBody>
      </p:sp>
      <p:sp>
        <p:nvSpPr>
          <p:cNvPr id="4" name="Slide Number Placeholder 3"/>
          <p:cNvSpPr>
            <a:spLocks noGrp="1"/>
          </p:cNvSpPr>
          <p:nvPr>
            <p:ph type="sldNum" sz="quarter" idx="10"/>
          </p:nvPr>
        </p:nvSpPr>
        <p:spPr/>
        <p:txBody>
          <a:bodyPr/>
          <a:lstStyle/>
          <a:p>
            <a:fld id="{BD9C3A12-1E0F-412B-B376-8089A55D946C}" type="slidenum">
              <a:rPr lang="uk-UA" smtClean="0"/>
              <a:t>26</a:t>
            </a:fld>
            <a:endParaRPr lang="uk-UA"/>
          </a:p>
        </p:txBody>
      </p:sp>
    </p:spTree>
    <p:extLst>
      <p:ext uri="{BB962C8B-B14F-4D97-AF65-F5344CB8AC3E}">
        <p14:creationId xmlns:p14="http://schemas.microsoft.com/office/powerpoint/2010/main" val="1512965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D9C3A12-1E0F-412B-B376-8089A55D946C}" type="slidenum">
              <a:rPr lang="uk-UA" smtClean="0"/>
              <a:t>27</a:t>
            </a:fld>
            <a:endParaRPr lang="uk-UA"/>
          </a:p>
        </p:txBody>
      </p:sp>
    </p:spTree>
    <p:extLst>
      <p:ext uri="{BB962C8B-B14F-4D97-AF65-F5344CB8AC3E}">
        <p14:creationId xmlns:p14="http://schemas.microsoft.com/office/powerpoint/2010/main" val="211055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Gioi</a:t>
            </a:r>
            <a:r>
              <a:rPr lang="en-US" dirty="0" smtClean="0"/>
              <a:t> </a:t>
            </a:r>
            <a:r>
              <a:rPr lang="en-US" dirty="0" err="1" smtClean="0"/>
              <a:t>thieu</a:t>
            </a:r>
            <a:r>
              <a:rPr lang="en-US" dirty="0" smtClean="0"/>
              <a:t> so qua </a:t>
            </a:r>
            <a:r>
              <a:rPr lang="en-US" dirty="0" err="1" smtClean="0"/>
              <a:t>ve</a:t>
            </a:r>
            <a:r>
              <a:rPr lang="en-US" dirty="0" smtClean="0"/>
              <a:t> 2</a:t>
            </a:r>
            <a:r>
              <a:rPr lang="en-US" baseline="0" dirty="0" smtClean="0"/>
              <a:t> </a:t>
            </a:r>
            <a:r>
              <a:rPr lang="en-US" baseline="0" dirty="0" err="1" smtClean="0"/>
              <a:t>mo</a:t>
            </a:r>
            <a:r>
              <a:rPr lang="en-US" baseline="0" dirty="0" smtClean="0"/>
              <a:t> </a:t>
            </a:r>
            <a:r>
              <a:rPr lang="en-US" baseline="0" dirty="0" err="1" smtClean="0"/>
              <a:t>hinh</a:t>
            </a:r>
            <a:r>
              <a:rPr lang="en-US" baseline="0" dirty="0" smtClean="0"/>
              <a:t> lap </a:t>
            </a:r>
            <a:r>
              <a:rPr lang="en-US" baseline="0" dirty="0" err="1" smtClean="0"/>
              <a:t>trinh</a:t>
            </a:r>
            <a:r>
              <a:rPr lang="en-US" baseline="0" dirty="0" smtClean="0"/>
              <a:t> </a:t>
            </a:r>
            <a:r>
              <a:rPr lang="en-US" baseline="0" dirty="0" err="1" smtClean="0"/>
              <a:t>chinh</a:t>
            </a:r>
            <a:r>
              <a:rPr lang="en-US" baseline="0" dirty="0" smtClean="0"/>
              <a:t> </a:t>
            </a:r>
            <a:r>
              <a:rPr lang="en-US" baseline="0" dirty="0" err="1" smtClean="0"/>
              <a:t>va</a:t>
            </a:r>
            <a:r>
              <a:rPr lang="en-US" baseline="0" dirty="0" smtClean="0"/>
              <a:t> </a:t>
            </a:r>
            <a:r>
              <a:rPr lang="en-US" baseline="0" dirty="0" err="1" smtClean="0"/>
              <a:t>cach</a:t>
            </a:r>
            <a:r>
              <a:rPr lang="en-US" baseline="0" dirty="0" smtClean="0"/>
              <a:t> </a:t>
            </a:r>
            <a:r>
              <a:rPr lang="en-US" baseline="0" dirty="0" err="1" smtClean="0"/>
              <a:t>chay</a:t>
            </a:r>
            <a:r>
              <a:rPr lang="en-US" baseline="0" dirty="0" smtClean="0"/>
              <a:t> </a:t>
            </a:r>
            <a:r>
              <a:rPr lang="en-US" baseline="0" dirty="0" err="1" smtClean="0"/>
              <a:t>ung</a:t>
            </a:r>
            <a:r>
              <a:rPr lang="en-US" baseline="0" dirty="0" smtClean="0"/>
              <a:t> dung </a:t>
            </a:r>
            <a:r>
              <a:rPr lang="en-US" baseline="0" dirty="0" err="1" smtClean="0"/>
              <a:t>tren</a:t>
            </a:r>
            <a:r>
              <a:rPr lang="en-US" baseline="0" dirty="0" smtClean="0"/>
              <a:t> Xeon Phi:</a:t>
            </a:r>
          </a:p>
          <a:p>
            <a:pPr marL="628650" lvl="1" indent="-171450">
              <a:buFontTx/>
              <a:buChar char="-"/>
            </a:pPr>
            <a:r>
              <a:rPr lang="en-US" baseline="0" dirty="0" smtClean="0"/>
              <a:t>Native: </a:t>
            </a:r>
            <a:r>
              <a:rPr lang="en-US" baseline="0" dirty="0" err="1" smtClean="0"/>
              <a:t>su</a:t>
            </a:r>
            <a:r>
              <a:rPr lang="en-US" baseline="0" dirty="0" smtClean="0"/>
              <a:t> </a:t>
            </a:r>
            <a:r>
              <a:rPr lang="en-US" baseline="0" dirty="0" err="1" smtClean="0"/>
              <a:t>khac</a:t>
            </a:r>
            <a:r>
              <a:rPr lang="en-US" baseline="0" dirty="0" smtClean="0"/>
              <a:t> </a:t>
            </a:r>
            <a:r>
              <a:rPr lang="en-US" baseline="0" dirty="0" err="1" smtClean="0"/>
              <a:t>biet</a:t>
            </a:r>
            <a:r>
              <a:rPr lang="en-US" baseline="0" dirty="0" smtClean="0"/>
              <a:t> </a:t>
            </a:r>
            <a:r>
              <a:rPr lang="en-US" baseline="0" dirty="0" err="1" smtClean="0"/>
              <a:t>lon</a:t>
            </a:r>
            <a:r>
              <a:rPr lang="en-US" baseline="0" dirty="0" smtClean="0"/>
              <a:t> </a:t>
            </a:r>
            <a:r>
              <a:rPr lang="en-US" baseline="0" dirty="0" err="1" smtClean="0"/>
              <a:t>giua</a:t>
            </a:r>
            <a:r>
              <a:rPr lang="en-US" baseline="0" dirty="0" smtClean="0"/>
              <a:t> GPU </a:t>
            </a:r>
            <a:r>
              <a:rPr lang="en-US" baseline="0" dirty="0" err="1" smtClean="0"/>
              <a:t>va</a:t>
            </a:r>
            <a:r>
              <a:rPr lang="en-US" baseline="0" dirty="0" smtClean="0"/>
              <a:t> Xeon Phi la </a:t>
            </a:r>
            <a:r>
              <a:rPr lang="en-US" baseline="0" dirty="0" err="1" smtClean="0"/>
              <a:t>mo</a:t>
            </a:r>
            <a:r>
              <a:rPr lang="en-US" baseline="0" dirty="0" smtClean="0"/>
              <a:t> </a:t>
            </a:r>
            <a:r>
              <a:rPr lang="en-US" baseline="0" dirty="0" err="1" smtClean="0"/>
              <a:t>hinh</a:t>
            </a:r>
            <a:r>
              <a:rPr lang="en-US" baseline="0" dirty="0" smtClean="0"/>
              <a:t> lap </a:t>
            </a:r>
            <a:r>
              <a:rPr lang="en-US" baseline="0" dirty="0" err="1" smtClean="0"/>
              <a:t>trinh</a:t>
            </a:r>
            <a:r>
              <a:rPr lang="en-US" baseline="0" dirty="0" smtClean="0"/>
              <a:t>. Xeon Phi muon pho </a:t>
            </a:r>
            <a:r>
              <a:rPr lang="en-US" baseline="0" dirty="0" err="1" smtClean="0"/>
              <a:t>bien</a:t>
            </a:r>
            <a:r>
              <a:rPr lang="en-US" baseline="0" dirty="0" smtClean="0"/>
              <a:t> </a:t>
            </a:r>
            <a:r>
              <a:rPr lang="en-US" baseline="0" dirty="0" err="1" smtClean="0"/>
              <a:t>ve</a:t>
            </a:r>
            <a:r>
              <a:rPr lang="en-US" baseline="0" dirty="0" smtClean="0"/>
              <a:t> mat phat </a:t>
            </a:r>
            <a:r>
              <a:rPr lang="en-US" baseline="0" dirty="0" err="1" smtClean="0"/>
              <a:t>trien</a:t>
            </a:r>
            <a:r>
              <a:rPr lang="en-US" baseline="0" dirty="0" smtClean="0"/>
              <a:t> </a:t>
            </a:r>
            <a:r>
              <a:rPr lang="en-US" baseline="0" dirty="0" err="1" smtClean="0"/>
              <a:t>ung</a:t>
            </a:r>
            <a:r>
              <a:rPr lang="en-US" baseline="0" dirty="0" smtClean="0"/>
              <a:t> dung; do do </a:t>
            </a:r>
            <a:r>
              <a:rPr lang="en-US" baseline="0" dirty="0" err="1" smtClean="0"/>
              <a:t>gan</a:t>
            </a:r>
            <a:r>
              <a:rPr lang="en-US" baseline="0" dirty="0" smtClean="0"/>
              <a:t> </a:t>
            </a:r>
            <a:r>
              <a:rPr lang="en-US" baseline="0" dirty="0" err="1" smtClean="0"/>
              <a:t>nhu</a:t>
            </a:r>
            <a:r>
              <a:rPr lang="en-US" baseline="0" dirty="0" smtClean="0"/>
              <a:t> </a:t>
            </a:r>
            <a:r>
              <a:rPr lang="en-US" baseline="0" dirty="0" err="1" smtClean="0"/>
              <a:t>cac</a:t>
            </a:r>
            <a:r>
              <a:rPr lang="en-US" baseline="0" dirty="0" smtClean="0"/>
              <a:t> source </a:t>
            </a:r>
            <a:r>
              <a:rPr lang="en-US" baseline="0" dirty="0" err="1" smtClean="0"/>
              <a:t>cua</a:t>
            </a:r>
            <a:r>
              <a:rPr lang="en-US" baseline="0" dirty="0" smtClean="0"/>
              <a:t> </a:t>
            </a:r>
            <a:r>
              <a:rPr lang="en-US" baseline="0" dirty="0" err="1" smtClean="0"/>
              <a:t>chuong</a:t>
            </a:r>
            <a:r>
              <a:rPr lang="en-US" baseline="0" dirty="0" smtClean="0"/>
              <a:t> </a:t>
            </a:r>
            <a:r>
              <a:rPr lang="en-US" baseline="0" dirty="0" err="1" smtClean="0"/>
              <a:t>trinh</a:t>
            </a:r>
            <a:r>
              <a:rPr lang="en-US" baseline="0" dirty="0" smtClean="0"/>
              <a:t> bat </a:t>
            </a:r>
            <a:r>
              <a:rPr lang="en-US" baseline="0" dirty="0" err="1" smtClean="0"/>
              <a:t>ky</a:t>
            </a:r>
            <a:r>
              <a:rPr lang="en-US" baseline="0" dirty="0" smtClean="0"/>
              <a:t> </a:t>
            </a:r>
            <a:r>
              <a:rPr lang="en-US" baseline="0" dirty="0" err="1" smtClean="0"/>
              <a:t>ko</a:t>
            </a:r>
            <a:r>
              <a:rPr lang="en-US" baseline="0" dirty="0" smtClean="0"/>
              <a:t> can </a:t>
            </a:r>
            <a:r>
              <a:rPr lang="en-US" baseline="0" dirty="0" err="1" smtClean="0"/>
              <a:t>phai</a:t>
            </a:r>
            <a:r>
              <a:rPr lang="en-US" baseline="0" dirty="0" smtClean="0"/>
              <a:t> </a:t>
            </a:r>
            <a:r>
              <a:rPr lang="en-US" baseline="0" dirty="0" err="1" smtClean="0"/>
              <a:t>thay</a:t>
            </a:r>
            <a:r>
              <a:rPr lang="en-US" baseline="0" dirty="0" smtClean="0"/>
              <a:t> </a:t>
            </a:r>
            <a:r>
              <a:rPr lang="en-US" baseline="0" dirty="0" err="1" smtClean="0"/>
              <a:t>doi</a:t>
            </a:r>
            <a:r>
              <a:rPr lang="en-US" baseline="0" dirty="0" smtClean="0"/>
              <a:t> </a:t>
            </a:r>
            <a:r>
              <a:rPr lang="en-US" baseline="0" dirty="0" err="1" smtClean="0"/>
              <a:t>nhieu</a:t>
            </a:r>
            <a:r>
              <a:rPr lang="en-US" baseline="0" dirty="0" smtClean="0"/>
              <a:t> </a:t>
            </a:r>
            <a:r>
              <a:rPr lang="en-US" baseline="0" dirty="0" err="1" smtClean="0"/>
              <a:t>trong</a:t>
            </a:r>
            <a:r>
              <a:rPr lang="en-US" baseline="0" dirty="0" smtClean="0"/>
              <a:t> </a:t>
            </a:r>
            <a:r>
              <a:rPr lang="en-US" baseline="0" dirty="0" err="1" smtClean="0"/>
              <a:t>viec</a:t>
            </a:r>
            <a:r>
              <a:rPr lang="en-US" baseline="0" dirty="0" smtClean="0"/>
              <a:t> </a:t>
            </a:r>
            <a:r>
              <a:rPr lang="en-US" baseline="0" dirty="0" err="1" smtClean="0"/>
              <a:t>chay</a:t>
            </a:r>
            <a:r>
              <a:rPr lang="en-US" baseline="0" dirty="0" smtClean="0"/>
              <a:t> </a:t>
            </a:r>
            <a:r>
              <a:rPr lang="en-US" baseline="0" dirty="0" err="1" smtClean="0"/>
              <a:t>tren</a:t>
            </a:r>
            <a:r>
              <a:rPr lang="en-US" baseline="0" dirty="0" smtClean="0"/>
              <a:t> no.</a:t>
            </a:r>
          </a:p>
          <a:p>
            <a:pPr marL="628650" lvl="1" indent="-171450">
              <a:buFontTx/>
              <a:buChar char="-"/>
            </a:pPr>
            <a:r>
              <a:rPr lang="en-US" baseline="0" dirty="0" smtClean="0"/>
              <a:t>Native mode: </a:t>
            </a:r>
            <a:r>
              <a:rPr lang="en-US" baseline="0" dirty="0" err="1" smtClean="0"/>
              <a:t>chuong</a:t>
            </a:r>
            <a:r>
              <a:rPr lang="en-US" baseline="0" dirty="0" smtClean="0"/>
              <a:t> </a:t>
            </a:r>
            <a:r>
              <a:rPr lang="en-US" baseline="0" dirty="0" err="1" smtClean="0"/>
              <a:t>trinh</a:t>
            </a:r>
            <a:r>
              <a:rPr lang="en-US" baseline="0" dirty="0" smtClean="0"/>
              <a:t> </a:t>
            </a:r>
            <a:r>
              <a:rPr lang="en-US" baseline="0" dirty="0" err="1" smtClean="0"/>
              <a:t>duoc</a:t>
            </a:r>
            <a:r>
              <a:rPr lang="en-US" baseline="0" dirty="0" smtClean="0"/>
              <a:t> </a:t>
            </a:r>
            <a:r>
              <a:rPr lang="en-US" baseline="0" dirty="0" err="1" smtClean="0"/>
              <a:t>viet</a:t>
            </a:r>
            <a:r>
              <a:rPr lang="en-US" baseline="0" dirty="0" smtClean="0"/>
              <a:t> </a:t>
            </a:r>
            <a:r>
              <a:rPr lang="en-US" baseline="0" dirty="0" err="1" smtClean="0"/>
              <a:t>va</a:t>
            </a:r>
            <a:r>
              <a:rPr lang="en-US" baseline="0" dirty="0" smtClean="0"/>
              <a:t> compile </a:t>
            </a:r>
            <a:r>
              <a:rPr lang="en-US" baseline="0" dirty="0" err="1" smtClean="0"/>
              <a:t>duoi</a:t>
            </a:r>
            <a:r>
              <a:rPr lang="en-US" baseline="0" dirty="0" smtClean="0"/>
              <a:t> host. Sau do file </a:t>
            </a:r>
            <a:r>
              <a:rPr lang="en-US" baseline="0" dirty="0" err="1" smtClean="0"/>
              <a:t>thuc</a:t>
            </a:r>
            <a:r>
              <a:rPr lang="en-US" baseline="0" dirty="0" smtClean="0"/>
              <a:t> </a:t>
            </a:r>
            <a:r>
              <a:rPr lang="en-US" baseline="0" dirty="0" err="1" smtClean="0"/>
              <a:t>thi</a:t>
            </a:r>
            <a:r>
              <a:rPr lang="en-US" baseline="0" dirty="0" smtClean="0"/>
              <a:t> can </a:t>
            </a:r>
            <a:r>
              <a:rPr lang="en-US" baseline="0" dirty="0" err="1" smtClean="0"/>
              <a:t>duoc</a:t>
            </a:r>
            <a:r>
              <a:rPr lang="en-US" baseline="0" dirty="0" smtClean="0"/>
              <a:t> upload </a:t>
            </a:r>
            <a:r>
              <a:rPr lang="en-US" baseline="0" dirty="0" err="1" smtClean="0"/>
              <a:t>vao</a:t>
            </a:r>
            <a:r>
              <a:rPr lang="en-US" baseline="0" dirty="0" smtClean="0"/>
              <a:t> </a:t>
            </a:r>
            <a:r>
              <a:rPr lang="en-US" baseline="0" dirty="0" err="1" smtClean="0"/>
              <a:t>xeon</a:t>
            </a:r>
            <a:r>
              <a:rPr lang="en-US" baseline="0" dirty="0" smtClean="0"/>
              <a:t> phi. </a:t>
            </a:r>
            <a:r>
              <a:rPr lang="en-US" baseline="0" dirty="0" err="1" smtClean="0"/>
              <a:t>Va</a:t>
            </a:r>
            <a:r>
              <a:rPr lang="en-US" baseline="0" dirty="0" smtClean="0"/>
              <a:t> </a:t>
            </a:r>
            <a:r>
              <a:rPr lang="en-US" baseline="0" dirty="0" err="1" smtClean="0"/>
              <a:t>cuoi</a:t>
            </a:r>
            <a:r>
              <a:rPr lang="en-US" baseline="0" dirty="0" smtClean="0"/>
              <a:t> </a:t>
            </a:r>
            <a:r>
              <a:rPr lang="en-US" baseline="0" dirty="0" err="1" smtClean="0"/>
              <a:t>cung</a:t>
            </a:r>
            <a:r>
              <a:rPr lang="en-US" baseline="0" dirty="0" smtClean="0"/>
              <a:t>, user can </a:t>
            </a:r>
            <a:r>
              <a:rPr lang="en-US" baseline="0" dirty="0" err="1" smtClean="0"/>
              <a:t>ssh</a:t>
            </a:r>
            <a:r>
              <a:rPr lang="en-US" baseline="0" dirty="0" smtClean="0"/>
              <a:t> </a:t>
            </a:r>
            <a:r>
              <a:rPr lang="en-US" baseline="0" dirty="0" err="1" smtClean="0"/>
              <a:t>vao</a:t>
            </a:r>
            <a:r>
              <a:rPr lang="en-US" baseline="0" dirty="0" smtClean="0"/>
              <a:t> Xeon Phi </a:t>
            </a:r>
            <a:r>
              <a:rPr lang="en-US" baseline="0" dirty="0" err="1" smtClean="0"/>
              <a:t>va</a:t>
            </a:r>
            <a:r>
              <a:rPr lang="en-US" baseline="0" dirty="0" smtClean="0"/>
              <a:t> </a:t>
            </a:r>
            <a:r>
              <a:rPr lang="en-US" baseline="0" dirty="0" err="1" smtClean="0"/>
              <a:t>chay</a:t>
            </a:r>
            <a:r>
              <a:rPr lang="en-US" baseline="0" dirty="0" smtClean="0"/>
              <a:t> </a:t>
            </a:r>
            <a:r>
              <a:rPr lang="en-US" baseline="0" dirty="0" err="1" smtClean="0"/>
              <a:t>xem</a:t>
            </a:r>
            <a:r>
              <a:rPr lang="en-US" baseline="0" dirty="0" smtClean="0"/>
              <a:t> </a:t>
            </a:r>
            <a:r>
              <a:rPr lang="en-US" baseline="0" dirty="0" err="1" smtClean="0"/>
              <a:t>nhu</a:t>
            </a:r>
            <a:r>
              <a:rPr lang="en-US" baseline="0" dirty="0" smtClean="0"/>
              <a:t> la mot node doc lap.</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4</a:t>
            </a:fld>
            <a:endParaRPr lang="uk-UA"/>
          </a:p>
        </p:txBody>
      </p:sp>
    </p:spTree>
    <p:extLst>
      <p:ext uri="{BB962C8B-B14F-4D97-AF65-F5344CB8AC3E}">
        <p14:creationId xmlns:p14="http://schemas.microsoft.com/office/powerpoint/2010/main" val="1577039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Offload:</a:t>
            </a:r>
            <a:r>
              <a:rPr lang="en-US" baseline="0" dirty="0" smtClean="0"/>
              <a:t> </a:t>
            </a:r>
            <a:r>
              <a:rPr lang="en-US" baseline="0" dirty="0" err="1" smtClean="0"/>
              <a:t>chuong</a:t>
            </a:r>
            <a:r>
              <a:rPr lang="en-US" baseline="0" dirty="0" smtClean="0"/>
              <a:t> </a:t>
            </a:r>
            <a:r>
              <a:rPr lang="en-US" baseline="0" dirty="0" err="1" smtClean="0"/>
              <a:t>trinh</a:t>
            </a:r>
            <a:r>
              <a:rPr lang="en-US" baseline="0" dirty="0" smtClean="0"/>
              <a:t> </a:t>
            </a:r>
            <a:r>
              <a:rPr lang="en-US" baseline="0" dirty="0" err="1" smtClean="0"/>
              <a:t>duoc</a:t>
            </a:r>
            <a:r>
              <a:rPr lang="en-US" baseline="0" dirty="0" smtClean="0"/>
              <a:t> </a:t>
            </a:r>
            <a:r>
              <a:rPr lang="en-US" baseline="0" dirty="0" err="1" smtClean="0"/>
              <a:t>viet</a:t>
            </a:r>
            <a:r>
              <a:rPr lang="en-US" baseline="0" dirty="0" smtClean="0"/>
              <a:t>, compile </a:t>
            </a:r>
            <a:r>
              <a:rPr lang="en-US" baseline="0" dirty="0" err="1" smtClean="0"/>
              <a:t>va</a:t>
            </a:r>
            <a:r>
              <a:rPr lang="en-US" baseline="0" dirty="0" smtClean="0"/>
              <a:t> </a:t>
            </a:r>
            <a:r>
              <a:rPr lang="en-US" baseline="0" dirty="0" err="1" smtClean="0"/>
              <a:t>thuc</a:t>
            </a:r>
            <a:r>
              <a:rPr lang="en-US" baseline="0" dirty="0" smtClean="0"/>
              <a:t> </a:t>
            </a:r>
            <a:r>
              <a:rPr lang="en-US" baseline="0" dirty="0" err="1" smtClean="0"/>
              <a:t>thi</a:t>
            </a:r>
            <a:r>
              <a:rPr lang="en-US" baseline="0" dirty="0" smtClean="0"/>
              <a:t> </a:t>
            </a:r>
            <a:r>
              <a:rPr lang="en-US" baseline="0" dirty="0" err="1" smtClean="0"/>
              <a:t>duoi</a:t>
            </a:r>
            <a:r>
              <a:rPr lang="en-US" baseline="0" dirty="0" smtClean="0"/>
              <a:t> host. </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5</a:t>
            </a:fld>
            <a:endParaRPr lang="uk-UA"/>
          </a:p>
        </p:txBody>
      </p:sp>
    </p:spTree>
    <p:extLst>
      <p:ext uri="{BB962C8B-B14F-4D97-AF65-F5344CB8AC3E}">
        <p14:creationId xmlns:p14="http://schemas.microsoft.com/office/powerpoint/2010/main" val="83644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Binh</a:t>
            </a:r>
            <a:r>
              <a:rPr lang="en-US" dirty="0" smtClean="0"/>
              <a:t> </a:t>
            </a:r>
            <a:r>
              <a:rPr lang="en-US" dirty="0" err="1" smtClean="0"/>
              <a:t>thuong</a:t>
            </a:r>
            <a:r>
              <a:rPr lang="en-US" dirty="0" smtClean="0"/>
              <a:t> </a:t>
            </a:r>
            <a:r>
              <a:rPr lang="en-US" dirty="0" err="1" smtClean="0"/>
              <a:t>chuong</a:t>
            </a:r>
            <a:r>
              <a:rPr lang="en-US" dirty="0" smtClean="0"/>
              <a:t> </a:t>
            </a:r>
            <a:r>
              <a:rPr lang="en-US" dirty="0" err="1" smtClean="0"/>
              <a:t>trinh</a:t>
            </a:r>
            <a:r>
              <a:rPr lang="en-US" dirty="0" smtClean="0"/>
              <a:t> se </a:t>
            </a:r>
            <a:r>
              <a:rPr lang="en-US" dirty="0" err="1" smtClean="0"/>
              <a:t>thuc</a:t>
            </a:r>
            <a:r>
              <a:rPr lang="en-US" dirty="0" smtClean="0"/>
              <a:t> </a:t>
            </a:r>
            <a:r>
              <a:rPr lang="en-US" dirty="0" err="1" smtClean="0"/>
              <a:t>thi</a:t>
            </a:r>
            <a:r>
              <a:rPr lang="en-US" dirty="0" smtClean="0"/>
              <a:t> </a:t>
            </a:r>
            <a:r>
              <a:rPr lang="en-US" dirty="0" err="1" smtClean="0"/>
              <a:t>duoi</a:t>
            </a:r>
            <a:r>
              <a:rPr lang="en-US" dirty="0" smtClean="0"/>
              <a:t> host, </a:t>
            </a:r>
            <a:r>
              <a:rPr lang="en-US" dirty="0" err="1" smtClean="0"/>
              <a:t>doan</a:t>
            </a:r>
            <a:r>
              <a:rPr lang="en-US" baseline="0" dirty="0" smtClean="0"/>
              <a:t> code </a:t>
            </a:r>
            <a:r>
              <a:rPr lang="en-US" baseline="0" dirty="0" err="1" smtClean="0"/>
              <a:t>nao</a:t>
            </a:r>
            <a:r>
              <a:rPr lang="en-US" baseline="0" dirty="0" smtClean="0"/>
              <a:t> </a:t>
            </a:r>
            <a:r>
              <a:rPr lang="en-US" baseline="0" dirty="0" err="1" smtClean="0"/>
              <a:t>duoc</a:t>
            </a:r>
            <a:r>
              <a:rPr lang="en-US" baseline="0" dirty="0" smtClean="0"/>
              <a:t> offload se </a:t>
            </a:r>
            <a:r>
              <a:rPr lang="en-US" baseline="0" dirty="0" err="1" smtClean="0"/>
              <a:t>thuc</a:t>
            </a:r>
            <a:r>
              <a:rPr lang="en-US" baseline="0" dirty="0" smtClean="0"/>
              <a:t> </a:t>
            </a:r>
            <a:r>
              <a:rPr lang="en-US" baseline="0" dirty="0" err="1" smtClean="0"/>
              <a:t>thi</a:t>
            </a:r>
            <a:r>
              <a:rPr lang="en-US" baseline="0" dirty="0" smtClean="0"/>
              <a:t> </a:t>
            </a:r>
            <a:r>
              <a:rPr lang="en-US" baseline="0" dirty="0" err="1" smtClean="0"/>
              <a:t>tren</a:t>
            </a:r>
            <a:r>
              <a:rPr lang="en-US" baseline="0" dirty="0" smtClean="0"/>
              <a:t> Xeon Phi</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6</a:t>
            </a:fld>
            <a:endParaRPr lang="uk-UA"/>
          </a:p>
        </p:txBody>
      </p:sp>
    </p:spTree>
    <p:extLst>
      <p:ext uri="{BB962C8B-B14F-4D97-AF65-F5344CB8AC3E}">
        <p14:creationId xmlns:p14="http://schemas.microsoft.com/office/powerpoint/2010/main" val="249983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Van de </a:t>
            </a:r>
            <a:r>
              <a:rPr lang="en-US" dirty="0" err="1" smtClean="0"/>
              <a:t>dat</a:t>
            </a:r>
            <a:r>
              <a:rPr lang="en-US" dirty="0" smtClean="0"/>
              <a:t> </a:t>
            </a:r>
            <a:r>
              <a:rPr lang="en-US" dirty="0" err="1" smtClean="0"/>
              <a:t>ra</a:t>
            </a:r>
            <a:r>
              <a:rPr lang="en-US" dirty="0" smtClean="0"/>
              <a:t>:</a:t>
            </a:r>
            <a:r>
              <a:rPr lang="en-US" baseline="0" dirty="0" smtClean="0"/>
              <a:t> </a:t>
            </a:r>
            <a:r>
              <a:rPr lang="en-US" baseline="0" dirty="0" err="1" smtClean="0"/>
              <a:t>hien</a:t>
            </a:r>
            <a:r>
              <a:rPr lang="en-US" baseline="0" dirty="0" smtClean="0"/>
              <a:t> tai minh dang co 1 he thong </a:t>
            </a:r>
            <a:r>
              <a:rPr lang="en-US" baseline="0" dirty="0" err="1" smtClean="0"/>
              <a:t>gom</a:t>
            </a:r>
            <a:r>
              <a:rPr lang="en-US" baseline="0" dirty="0" smtClean="0"/>
              <a:t> 24 node </a:t>
            </a:r>
            <a:r>
              <a:rPr lang="en-US" baseline="0" dirty="0" err="1" smtClean="0"/>
              <a:t>tinh</a:t>
            </a:r>
            <a:r>
              <a:rPr lang="en-US" baseline="0" dirty="0" smtClean="0"/>
              <a:t> </a:t>
            </a:r>
            <a:r>
              <a:rPr lang="en-US" baseline="0" dirty="0" err="1" smtClean="0"/>
              <a:t>toan</a:t>
            </a:r>
            <a:r>
              <a:rPr lang="en-US" baseline="0" dirty="0" smtClean="0"/>
              <a:t>, </a:t>
            </a:r>
            <a:r>
              <a:rPr lang="en-US" baseline="0" dirty="0" err="1" smtClean="0"/>
              <a:t>trong</a:t>
            </a:r>
            <a:r>
              <a:rPr lang="en-US" baseline="0" dirty="0" smtClean="0"/>
              <a:t> do </a:t>
            </a:r>
            <a:r>
              <a:rPr lang="en-US" baseline="0" dirty="0" err="1" smtClean="0"/>
              <a:t>duoc</a:t>
            </a:r>
            <a:r>
              <a:rPr lang="en-US" baseline="0" dirty="0" smtClean="0"/>
              <a:t> chia </a:t>
            </a:r>
            <a:r>
              <a:rPr lang="en-US" baseline="0" dirty="0" err="1" smtClean="0"/>
              <a:t>thanh</a:t>
            </a:r>
            <a:r>
              <a:rPr lang="en-US" baseline="0" dirty="0" smtClean="0"/>
              <a:t> 3 cum may </a:t>
            </a:r>
            <a:r>
              <a:rPr lang="en-US" baseline="0" dirty="0" err="1" smtClean="0"/>
              <a:t>voi</a:t>
            </a:r>
            <a:r>
              <a:rPr lang="en-US" baseline="0" dirty="0" smtClean="0"/>
              <a:t> </a:t>
            </a:r>
            <a:r>
              <a:rPr lang="en-US" baseline="0" dirty="0" err="1" smtClean="0"/>
              <a:t>cau</a:t>
            </a:r>
            <a:r>
              <a:rPr lang="en-US" baseline="0" dirty="0" smtClean="0"/>
              <a:t> </a:t>
            </a:r>
            <a:r>
              <a:rPr lang="en-US" baseline="0" dirty="0" err="1" smtClean="0"/>
              <a:t>hinh</a:t>
            </a:r>
            <a:r>
              <a:rPr lang="en-US" baseline="0" dirty="0" smtClean="0"/>
              <a:t> </a:t>
            </a:r>
            <a:r>
              <a:rPr lang="en-US" baseline="0" dirty="0" err="1" smtClean="0"/>
              <a:t>khac</a:t>
            </a:r>
            <a:r>
              <a:rPr lang="en-US" baseline="0" dirty="0" smtClean="0"/>
              <a:t> </a:t>
            </a:r>
            <a:r>
              <a:rPr lang="en-US" baseline="0" dirty="0" err="1" smtClean="0"/>
              <a:t>nhau</a:t>
            </a:r>
            <a:r>
              <a:rPr lang="en-US" baseline="0" dirty="0" smtClean="0"/>
              <a:t>. </a:t>
            </a:r>
            <a:r>
              <a:rPr lang="en-US" baseline="0" dirty="0" err="1" smtClean="0"/>
              <a:t>Moi</a:t>
            </a:r>
            <a:r>
              <a:rPr lang="en-US" baseline="0" dirty="0" smtClean="0"/>
              <a:t> node </a:t>
            </a:r>
            <a:r>
              <a:rPr lang="en-US" baseline="0" dirty="0" err="1" smtClean="0"/>
              <a:t>tinh</a:t>
            </a:r>
            <a:r>
              <a:rPr lang="en-US" baseline="0" dirty="0" smtClean="0"/>
              <a:t> </a:t>
            </a:r>
            <a:r>
              <a:rPr lang="en-US" baseline="0" dirty="0" err="1" smtClean="0"/>
              <a:t>toan</a:t>
            </a:r>
            <a:r>
              <a:rPr lang="en-US" baseline="0" dirty="0" smtClean="0"/>
              <a:t> </a:t>
            </a:r>
            <a:r>
              <a:rPr lang="en-US" baseline="0" dirty="0" err="1" smtClean="0"/>
              <a:t>gom</a:t>
            </a:r>
            <a:r>
              <a:rPr lang="en-US" baseline="0" dirty="0" smtClean="0"/>
              <a:t> 2 CPU </a:t>
            </a:r>
            <a:r>
              <a:rPr lang="en-US" baseline="0" dirty="0" err="1" smtClean="0"/>
              <a:t>va</a:t>
            </a:r>
            <a:r>
              <a:rPr lang="en-US" baseline="0" dirty="0" smtClean="0"/>
              <a:t> 2 Xeon Phi. He thong </a:t>
            </a:r>
            <a:r>
              <a:rPr lang="en-US" baseline="0" dirty="0" err="1" smtClean="0"/>
              <a:t>hien</a:t>
            </a:r>
            <a:r>
              <a:rPr lang="en-US" baseline="0" dirty="0" smtClean="0"/>
              <a:t> dang </a:t>
            </a:r>
            <a:r>
              <a:rPr lang="en-US" baseline="0" dirty="0" err="1" smtClean="0"/>
              <a:t>duoc</a:t>
            </a:r>
            <a:r>
              <a:rPr lang="en-US" baseline="0" dirty="0" smtClean="0"/>
              <a:t> </a:t>
            </a:r>
            <a:r>
              <a:rPr lang="en-US" baseline="0" dirty="0" err="1" smtClean="0"/>
              <a:t>su</a:t>
            </a:r>
            <a:r>
              <a:rPr lang="en-US" baseline="0" dirty="0" smtClean="0"/>
              <a:t> dung de ho </a:t>
            </a:r>
            <a:r>
              <a:rPr lang="en-US" baseline="0" dirty="0" err="1" smtClean="0"/>
              <a:t>tro</a:t>
            </a:r>
            <a:r>
              <a:rPr lang="en-US" baseline="0" dirty="0" smtClean="0"/>
              <a:t> cap phat tai </a:t>
            </a:r>
            <a:r>
              <a:rPr lang="en-US" baseline="0" dirty="0" err="1" smtClean="0"/>
              <a:t>nguyen</a:t>
            </a:r>
            <a:r>
              <a:rPr lang="en-US" baseline="0" dirty="0" smtClean="0"/>
              <a:t> </a:t>
            </a:r>
            <a:r>
              <a:rPr lang="en-US" baseline="0" dirty="0" err="1" smtClean="0"/>
              <a:t>cho</a:t>
            </a:r>
            <a:r>
              <a:rPr lang="en-US" baseline="0" dirty="0" smtClean="0"/>
              <a:t> </a:t>
            </a:r>
            <a:r>
              <a:rPr lang="en-US" baseline="0" dirty="0" err="1" smtClean="0"/>
              <a:t>nhieu</a:t>
            </a:r>
            <a:r>
              <a:rPr lang="en-US" baseline="0" dirty="0" smtClean="0"/>
              <a:t> </a:t>
            </a:r>
            <a:r>
              <a:rPr lang="en-US" baseline="0" dirty="0" err="1" smtClean="0"/>
              <a:t>nhom</a:t>
            </a:r>
            <a:r>
              <a:rPr lang="en-US" baseline="0" dirty="0" smtClean="0"/>
              <a:t> </a:t>
            </a:r>
            <a:r>
              <a:rPr lang="en-US" baseline="0" dirty="0" err="1" smtClean="0"/>
              <a:t>nhieu</a:t>
            </a:r>
            <a:r>
              <a:rPr lang="en-US" baseline="0" dirty="0" smtClean="0"/>
              <a:t> </a:t>
            </a:r>
            <a:r>
              <a:rPr lang="en-US" baseline="0" dirty="0" err="1" smtClean="0"/>
              <a:t>cuu</a:t>
            </a:r>
            <a:r>
              <a:rPr lang="en-US" baseline="0" dirty="0" smtClean="0"/>
              <a:t> </a:t>
            </a:r>
            <a:r>
              <a:rPr lang="en-US" baseline="0" dirty="0" err="1" smtClean="0"/>
              <a:t>khac</a:t>
            </a:r>
            <a:r>
              <a:rPr lang="en-US" baseline="0" dirty="0" smtClean="0"/>
              <a:t> </a:t>
            </a:r>
            <a:r>
              <a:rPr lang="en-US" baseline="0" dirty="0" err="1" smtClean="0"/>
              <a:t>nhau</a:t>
            </a:r>
            <a:r>
              <a:rPr lang="en-US" baseline="0" dirty="0" smtClean="0"/>
              <a:t>, </a:t>
            </a:r>
            <a:r>
              <a:rPr lang="en-US" baseline="0" dirty="0" err="1" smtClean="0"/>
              <a:t>nhieu</a:t>
            </a:r>
            <a:r>
              <a:rPr lang="en-US" baseline="0" dirty="0" smtClean="0"/>
              <a:t> </a:t>
            </a:r>
            <a:r>
              <a:rPr lang="en-US" baseline="0" dirty="0" err="1" smtClean="0"/>
              <a:t>loai</a:t>
            </a:r>
            <a:r>
              <a:rPr lang="en-US" baseline="0" dirty="0" smtClean="0"/>
              <a:t> </a:t>
            </a:r>
            <a:r>
              <a:rPr lang="en-US" baseline="0" dirty="0" err="1" smtClean="0"/>
              <a:t>ung</a:t>
            </a:r>
            <a:r>
              <a:rPr lang="en-US" baseline="0" dirty="0" smtClean="0"/>
              <a:t> dung </a:t>
            </a:r>
            <a:r>
              <a:rPr lang="en-US" baseline="0" dirty="0" err="1" smtClean="0"/>
              <a:t>khac</a:t>
            </a:r>
            <a:r>
              <a:rPr lang="en-US" baseline="0" dirty="0" smtClean="0"/>
              <a:t> </a:t>
            </a:r>
            <a:r>
              <a:rPr lang="en-US" baseline="0" dirty="0" err="1" smtClean="0"/>
              <a:t>nhau</a:t>
            </a:r>
            <a:r>
              <a:rPr lang="en-US" baseline="0" dirty="0" smtClean="0"/>
              <a:t>.</a:t>
            </a:r>
          </a:p>
          <a:p>
            <a:r>
              <a:rPr lang="en-US" baseline="0" dirty="0" err="1" smtClean="0"/>
              <a:t>Trong</a:t>
            </a:r>
            <a:r>
              <a:rPr lang="en-US" baseline="0" dirty="0" smtClean="0"/>
              <a:t> do, </a:t>
            </a:r>
            <a:r>
              <a:rPr lang="en-US" baseline="0" dirty="0" err="1" smtClean="0"/>
              <a:t>chung</a:t>
            </a:r>
            <a:r>
              <a:rPr lang="en-US" baseline="0" dirty="0" smtClean="0"/>
              <a:t> </a:t>
            </a:r>
            <a:r>
              <a:rPr lang="en-US" baseline="0" dirty="0" err="1" smtClean="0"/>
              <a:t>duoc</a:t>
            </a:r>
            <a:r>
              <a:rPr lang="en-US" baseline="0" dirty="0" smtClean="0"/>
              <a:t> phan </a:t>
            </a:r>
            <a:r>
              <a:rPr lang="en-US" baseline="0" dirty="0" err="1" smtClean="0"/>
              <a:t>thanh</a:t>
            </a:r>
            <a:r>
              <a:rPr lang="en-US" baseline="0" dirty="0" smtClean="0"/>
              <a:t> 2 </a:t>
            </a:r>
            <a:r>
              <a:rPr lang="en-US" baseline="0" dirty="0" err="1" smtClean="0"/>
              <a:t>nhom</a:t>
            </a:r>
            <a:r>
              <a:rPr lang="en-US" baseline="0" dirty="0" smtClean="0"/>
              <a:t> </a:t>
            </a:r>
            <a:r>
              <a:rPr lang="en-US" baseline="0" dirty="0" err="1" smtClean="0"/>
              <a:t>chinh</a:t>
            </a:r>
            <a:r>
              <a:rPr lang="en-US" baseline="0" dirty="0" smtClean="0"/>
              <a:t>: CPU/Data intensive apps vs Dynamic Apps</a:t>
            </a:r>
          </a:p>
          <a:p>
            <a:r>
              <a:rPr lang="en-US" baseline="0" dirty="0" err="1" smtClean="0"/>
              <a:t>Neu</a:t>
            </a:r>
            <a:r>
              <a:rPr lang="en-US" baseline="0" dirty="0" smtClean="0"/>
              <a:t> he thong chi don </a:t>
            </a:r>
            <a:r>
              <a:rPr lang="en-US" baseline="0" dirty="0" err="1" smtClean="0"/>
              <a:t>thuan</a:t>
            </a:r>
            <a:r>
              <a:rPr lang="en-US" baseline="0" dirty="0" smtClean="0"/>
              <a:t> </a:t>
            </a:r>
            <a:r>
              <a:rPr lang="en-US" baseline="0" dirty="0" err="1" smtClean="0"/>
              <a:t>phuv</a:t>
            </a:r>
            <a:r>
              <a:rPr lang="en-US" baseline="0" dirty="0" smtClean="0"/>
              <a:t> vu 1, 2, 3 user </a:t>
            </a:r>
            <a:r>
              <a:rPr lang="en-US" baseline="0" dirty="0" err="1" smtClean="0"/>
              <a:t>khac</a:t>
            </a:r>
            <a:r>
              <a:rPr lang="en-US" baseline="0" dirty="0" smtClean="0"/>
              <a:t> </a:t>
            </a:r>
            <a:r>
              <a:rPr lang="en-US" baseline="0" dirty="0" err="1" smtClean="0"/>
              <a:t>nhau</a:t>
            </a:r>
            <a:r>
              <a:rPr lang="en-US" baseline="0" dirty="0" smtClean="0"/>
              <a:t> </a:t>
            </a:r>
            <a:r>
              <a:rPr lang="en-US" baseline="0" dirty="0" err="1" smtClean="0"/>
              <a:t>thi</a:t>
            </a:r>
            <a:r>
              <a:rPr lang="en-US" baseline="0" dirty="0" smtClean="0"/>
              <a:t> </a:t>
            </a:r>
            <a:r>
              <a:rPr lang="en-US" baseline="0" dirty="0" err="1" smtClean="0"/>
              <a:t>khong</a:t>
            </a:r>
            <a:r>
              <a:rPr lang="en-US" baseline="0" dirty="0" smtClean="0"/>
              <a:t> co </a:t>
            </a:r>
            <a:r>
              <a:rPr lang="en-US" baseline="0" dirty="0" err="1" smtClean="0"/>
              <a:t>nhieu</a:t>
            </a:r>
            <a:r>
              <a:rPr lang="en-US" baseline="0" dirty="0" smtClean="0"/>
              <a:t> van de o day, </a:t>
            </a:r>
            <a:r>
              <a:rPr lang="en-US" baseline="0" dirty="0" err="1" smtClean="0"/>
              <a:t>nhung</a:t>
            </a:r>
            <a:r>
              <a:rPr lang="en-US" baseline="0" dirty="0" smtClean="0"/>
              <a:t> </a:t>
            </a:r>
            <a:r>
              <a:rPr lang="en-US" baseline="0" dirty="0" err="1" smtClean="0"/>
              <a:t>khi</a:t>
            </a:r>
            <a:r>
              <a:rPr lang="en-US" baseline="0" dirty="0" smtClean="0"/>
              <a:t> so </a:t>
            </a:r>
            <a:r>
              <a:rPr lang="en-US" baseline="0" dirty="0" err="1" smtClean="0"/>
              <a:t>luong</a:t>
            </a:r>
            <a:r>
              <a:rPr lang="en-US" baseline="0" dirty="0" smtClean="0"/>
              <a:t> user tang </a:t>
            </a:r>
            <a:r>
              <a:rPr lang="en-US" baseline="0" dirty="0" err="1" smtClean="0"/>
              <a:t>len</a:t>
            </a:r>
            <a:r>
              <a:rPr lang="en-US" baseline="0" dirty="0" smtClean="0"/>
              <a:t> </a:t>
            </a:r>
            <a:r>
              <a:rPr lang="en-US" baseline="0" dirty="0" err="1" smtClean="0"/>
              <a:t>thi</a:t>
            </a:r>
            <a:r>
              <a:rPr lang="en-US" baseline="0" dirty="0" smtClean="0"/>
              <a:t> scheduler </a:t>
            </a:r>
            <a:r>
              <a:rPr lang="en-US" baseline="0" dirty="0" err="1" smtClean="0"/>
              <a:t>thich</a:t>
            </a:r>
            <a:r>
              <a:rPr lang="en-US" baseline="0" dirty="0" smtClean="0"/>
              <a:t> hop la 1 </a:t>
            </a:r>
            <a:r>
              <a:rPr lang="en-US" baseline="0" dirty="0" err="1" smtClean="0"/>
              <a:t>yeu</a:t>
            </a:r>
            <a:r>
              <a:rPr lang="en-US" baseline="0" dirty="0" smtClean="0"/>
              <a:t> to </a:t>
            </a:r>
            <a:r>
              <a:rPr lang="en-US" baseline="0" dirty="0" err="1" smtClean="0"/>
              <a:t>quan</a:t>
            </a:r>
            <a:r>
              <a:rPr lang="en-US" baseline="0" dirty="0" smtClean="0"/>
              <a:t> </a:t>
            </a:r>
            <a:r>
              <a:rPr lang="en-US" baseline="0" dirty="0" err="1" smtClean="0"/>
              <a:t>trong</a:t>
            </a:r>
            <a:r>
              <a:rPr lang="en-US" baseline="0" dirty="0" smtClean="0"/>
              <a:t>. Do </a:t>
            </a:r>
            <a:r>
              <a:rPr lang="en-US" baseline="0" dirty="0" err="1" smtClean="0"/>
              <a:t>cung</a:t>
            </a:r>
            <a:r>
              <a:rPr lang="en-US" baseline="0" dirty="0" smtClean="0"/>
              <a:t> la van de </a:t>
            </a:r>
            <a:r>
              <a:rPr lang="en-US" baseline="0" dirty="0" err="1" smtClean="0"/>
              <a:t>dat</a:t>
            </a:r>
            <a:r>
              <a:rPr lang="en-US" baseline="0" dirty="0" smtClean="0"/>
              <a:t> </a:t>
            </a:r>
            <a:r>
              <a:rPr lang="en-US" baseline="0" dirty="0" err="1" smtClean="0"/>
              <a:t>ra</a:t>
            </a:r>
            <a:r>
              <a:rPr lang="en-US" baseline="0" dirty="0" smtClean="0"/>
              <a:t> </a:t>
            </a:r>
            <a:r>
              <a:rPr lang="en-US" baseline="0" dirty="0" err="1" smtClean="0"/>
              <a:t>thu</a:t>
            </a:r>
            <a:r>
              <a:rPr lang="en-US" baseline="0" dirty="0" smtClean="0"/>
              <a:t> </a:t>
            </a:r>
            <a:r>
              <a:rPr lang="en-US" baseline="0" dirty="0" err="1" smtClean="0"/>
              <a:t>nhat</a:t>
            </a:r>
            <a:r>
              <a:rPr lang="en-US" baseline="0" dirty="0" smtClean="0"/>
              <a:t>, lam </a:t>
            </a:r>
            <a:r>
              <a:rPr lang="en-US" baseline="0" dirty="0" err="1" smtClean="0"/>
              <a:t>sao</a:t>
            </a:r>
            <a:r>
              <a:rPr lang="en-US" baseline="0" dirty="0" smtClean="0"/>
              <a:t> he thong co the dap </a:t>
            </a:r>
            <a:r>
              <a:rPr lang="en-US" baseline="0" dirty="0" err="1" smtClean="0"/>
              <a:t>ung</a:t>
            </a:r>
            <a:r>
              <a:rPr lang="en-US" baseline="0" dirty="0" smtClean="0"/>
              <a:t> </a:t>
            </a:r>
            <a:r>
              <a:rPr lang="en-US" baseline="0" dirty="0" err="1" smtClean="0"/>
              <a:t>cac</a:t>
            </a:r>
            <a:r>
              <a:rPr lang="en-US" baseline="0" dirty="0" smtClean="0"/>
              <a:t> user co du tai </a:t>
            </a:r>
            <a:r>
              <a:rPr lang="en-US" baseline="0" dirty="0" err="1" smtClean="0"/>
              <a:t>nguyen</a:t>
            </a:r>
            <a:r>
              <a:rPr lang="en-US" baseline="0" dirty="0" smtClean="0"/>
              <a:t> </a:t>
            </a:r>
            <a:r>
              <a:rPr lang="en-US" baseline="0" dirty="0" err="1" smtClean="0"/>
              <a:t>su</a:t>
            </a:r>
            <a:r>
              <a:rPr lang="en-US" baseline="0" dirty="0" smtClean="0"/>
              <a:t> dung, </a:t>
            </a:r>
            <a:r>
              <a:rPr lang="en-US" baseline="0" dirty="0" err="1" smtClean="0"/>
              <a:t>khong</a:t>
            </a:r>
            <a:r>
              <a:rPr lang="en-US" baseline="0" dirty="0" smtClean="0"/>
              <a:t> bi </a:t>
            </a:r>
            <a:r>
              <a:rPr lang="en-US" baseline="0" dirty="0" err="1" smtClean="0"/>
              <a:t>tranh</a:t>
            </a:r>
            <a:r>
              <a:rPr lang="en-US" baseline="0" dirty="0" smtClean="0"/>
              <a:t> chap </a:t>
            </a:r>
            <a:r>
              <a:rPr lang="en-US" baseline="0" dirty="0" err="1" smtClean="0"/>
              <a:t>voi</a:t>
            </a:r>
            <a:r>
              <a:rPr lang="en-US" baseline="0" dirty="0" smtClean="0"/>
              <a:t> </a:t>
            </a:r>
            <a:r>
              <a:rPr lang="en-US" baseline="0" dirty="0" err="1" smtClean="0"/>
              <a:t>vung</a:t>
            </a:r>
            <a:r>
              <a:rPr lang="en-US" baseline="0" dirty="0" smtClean="0"/>
              <a:t> tai </a:t>
            </a:r>
            <a:r>
              <a:rPr lang="en-US" baseline="0" dirty="0" err="1" smtClean="0"/>
              <a:t>nguyen</a:t>
            </a:r>
            <a:r>
              <a:rPr lang="en-US" baseline="0" dirty="0" smtClean="0"/>
              <a:t> </a:t>
            </a:r>
            <a:r>
              <a:rPr lang="en-US" baseline="0" dirty="0" err="1" smtClean="0"/>
              <a:t>cua</a:t>
            </a:r>
            <a:r>
              <a:rPr lang="en-US" baseline="0" dirty="0" smtClean="0"/>
              <a:t> user </a:t>
            </a:r>
            <a:r>
              <a:rPr lang="en-US" baseline="0" dirty="0" err="1" smtClean="0"/>
              <a:t>khac</a:t>
            </a:r>
            <a:r>
              <a:rPr lang="en-US" baseline="0" dirty="0" smtClean="0"/>
              <a:t>. Thu </a:t>
            </a:r>
            <a:r>
              <a:rPr lang="en-US" baseline="0" dirty="0" err="1" smtClean="0"/>
              <a:t>hai</a:t>
            </a:r>
            <a:r>
              <a:rPr lang="en-US" baseline="0" dirty="0" smtClean="0"/>
              <a:t>, dung </a:t>
            </a:r>
            <a:r>
              <a:rPr lang="en-US" baseline="0" dirty="0" err="1" smtClean="0"/>
              <a:t>ve</a:t>
            </a:r>
            <a:r>
              <a:rPr lang="en-US" baseline="0" dirty="0" smtClean="0"/>
              <a:t> </a:t>
            </a:r>
            <a:r>
              <a:rPr lang="en-US" baseline="0" dirty="0" err="1" smtClean="0"/>
              <a:t>phia</a:t>
            </a:r>
            <a:r>
              <a:rPr lang="en-US" baseline="0" dirty="0" smtClean="0"/>
              <a:t> he thong lam </a:t>
            </a:r>
            <a:r>
              <a:rPr lang="en-US" baseline="0" dirty="0" err="1" smtClean="0"/>
              <a:t>sao</a:t>
            </a:r>
            <a:r>
              <a:rPr lang="en-US" baseline="0" dirty="0" smtClean="0"/>
              <a:t> co the cap phat tai </a:t>
            </a:r>
            <a:r>
              <a:rPr lang="en-US" baseline="0" dirty="0" err="1" smtClean="0"/>
              <a:t>nguyen</a:t>
            </a:r>
            <a:r>
              <a:rPr lang="en-US" baseline="0" dirty="0" smtClean="0"/>
              <a:t> 1 </a:t>
            </a:r>
            <a:r>
              <a:rPr lang="en-US" baseline="0" dirty="0" err="1" smtClean="0"/>
              <a:t>cach</a:t>
            </a:r>
            <a:r>
              <a:rPr lang="en-US" baseline="0" dirty="0" smtClean="0"/>
              <a:t> </a:t>
            </a:r>
            <a:r>
              <a:rPr lang="en-US" baseline="0" dirty="0" err="1" smtClean="0"/>
              <a:t>hieu</a:t>
            </a:r>
            <a:r>
              <a:rPr lang="en-US" baseline="0" dirty="0" smtClean="0"/>
              <a:t> qua </a:t>
            </a:r>
            <a:r>
              <a:rPr lang="en-US" baseline="0" dirty="0" err="1" smtClean="0"/>
              <a:t>va</a:t>
            </a:r>
            <a:r>
              <a:rPr lang="en-US" baseline="0" dirty="0" smtClean="0"/>
              <a:t> </a:t>
            </a:r>
            <a:r>
              <a:rPr lang="en-US" baseline="0" dirty="0" err="1" smtClean="0"/>
              <a:t>tiet</a:t>
            </a:r>
            <a:r>
              <a:rPr lang="en-US" baseline="0" dirty="0" smtClean="0"/>
              <a:t> </a:t>
            </a:r>
            <a:r>
              <a:rPr lang="en-US" baseline="0" dirty="0" err="1" smtClean="0"/>
              <a:t>kiem</a:t>
            </a:r>
            <a:r>
              <a:rPr lang="en-US" baseline="0" dirty="0" smtClean="0"/>
              <a:t>.</a:t>
            </a:r>
          </a:p>
        </p:txBody>
      </p:sp>
      <p:sp>
        <p:nvSpPr>
          <p:cNvPr id="4" name="Slide Number Placeholder 3"/>
          <p:cNvSpPr>
            <a:spLocks noGrp="1"/>
          </p:cNvSpPr>
          <p:nvPr>
            <p:ph type="sldNum" sz="quarter" idx="10"/>
          </p:nvPr>
        </p:nvSpPr>
        <p:spPr/>
        <p:txBody>
          <a:bodyPr/>
          <a:lstStyle/>
          <a:p>
            <a:fld id="{BD9C3A12-1E0F-412B-B376-8089A55D946C}" type="slidenum">
              <a:rPr lang="uk-UA" smtClean="0"/>
              <a:t>7</a:t>
            </a:fld>
            <a:endParaRPr lang="uk-UA"/>
          </a:p>
        </p:txBody>
      </p:sp>
    </p:spTree>
    <p:extLst>
      <p:ext uri="{BB962C8B-B14F-4D97-AF65-F5344CB8AC3E}">
        <p14:creationId xmlns:p14="http://schemas.microsoft.com/office/powerpoint/2010/main" val="195930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Van de </a:t>
            </a:r>
            <a:r>
              <a:rPr lang="en-US" dirty="0" err="1" smtClean="0"/>
              <a:t>thu</a:t>
            </a:r>
            <a:r>
              <a:rPr lang="en-US" dirty="0" smtClean="0"/>
              <a:t> 2,</a:t>
            </a:r>
            <a:r>
              <a:rPr lang="en-US" baseline="0" dirty="0" smtClean="0"/>
              <a:t> </a:t>
            </a:r>
            <a:r>
              <a:rPr lang="en-US" baseline="0" dirty="0" err="1" smtClean="0"/>
              <a:t>cung</a:t>
            </a:r>
            <a:r>
              <a:rPr lang="en-US" baseline="0" dirty="0" smtClean="0"/>
              <a:t> la </a:t>
            </a:r>
            <a:r>
              <a:rPr lang="en-US" baseline="0" dirty="0" err="1" smtClean="0"/>
              <a:t>moi</a:t>
            </a:r>
            <a:r>
              <a:rPr lang="en-US" baseline="0" dirty="0" smtClean="0"/>
              <a:t> </a:t>
            </a:r>
            <a:r>
              <a:rPr lang="en-US" baseline="0" dirty="0" err="1" smtClean="0"/>
              <a:t>quan</a:t>
            </a:r>
            <a:r>
              <a:rPr lang="en-US" baseline="0" dirty="0" smtClean="0"/>
              <a:t> tam </a:t>
            </a:r>
            <a:r>
              <a:rPr lang="en-US" baseline="0" dirty="0" err="1" smtClean="0"/>
              <a:t>chinh</a:t>
            </a:r>
            <a:r>
              <a:rPr lang="en-US" baseline="0" dirty="0" smtClean="0"/>
              <a:t> </a:t>
            </a:r>
            <a:r>
              <a:rPr lang="en-US" baseline="0" dirty="0" err="1" smtClean="0"/>
              <a:t>cua</a:t>
            </a:r>
            <a:r>
              <a:rPr lang="en-US" baseline="0" dirty="0" smtClean="0"/>
              <a:t> de tai: </a:t>
            </a:r>
            <a:r>
              <a:rPr lang="en-US" baseline="0" dirty="0" err="1" smtClean="0"/>
              <a:t>khi</a:t>
            </a:r>
            <a:r>
              <a:rPr lang="en-US" baseline="0" dirty="0" smtClean="0"/>
              <a:t> </a:t>
            </a:r>
            <a:r>
              <a:rPr lang="en-US" baseline="0" dirty="0" err="1" smtClean="0"/>
              <a:t>ung</a:t>
            </a:r>
            <a:r>
              <a:rPr lang="en-US" baseline="0" dirty="0" smtClean="0"/>
              <a:t> dung co </a:t>
            </a:r>
            <a:r>
              <a:rPr lang="en-US" baseline="0" dirty="0" err="1" smtClean="0"/>
              <a:t>nhu</a:t>
            </a:r>
            <a:r>
              <a:rPr lang="en-US" baseline="0" dirty="0" smtClean="0"/>
              <a:t> </a:t>
            </a:r>
            <a:r>
              <a:rPr lang="en-US" baseline="0" dirty="0" err="1" smtClean="0"/>
              <a:t>cau</a:t>
            </a:r>
            <a:r>
              <a:rPr lang="en-US" baseline="0" dirty="0" smtClean="0"/>
              <a:t> </a:t>
            </a:r>
            <a:r>
              <a:rPr lang="en-US" baseline="0" dirty="0" err="1" smtClean="0"/>
              <a:t>su</a:t>
            </a:r>
            <a:r>
              <a:rPr lang="en-US" baseline="0" dirty="0" smtClean="0"/>
              <a:t> dung </a:t>
            </a:r>
            <a:r>
              <a:rPr lang="en-US" baseline="0" dirty="0" err="1" smtClean="0"/>
              <a:t>khong</a:t>
            </a:r>
            <a:r>
              <a:rPr lang="en-US" baseline="0" dirty="0" smtClean="0"/>
              <a:t> chi CPU ma ca Xeon Phi </a:t>
            </a:r>
            <a:r>
              <a:rPr lang="en-US" baseline="0" dirty="0" err="1" smtClean="0"/>
              <a:t>thi</a:t>
            </a:r>
            <a:r>
              <a:rPr lang="en-US" baseline="0" dirty="0" smtClean="0"/>
              <a:t> mot </a:t>
            </a:r>
            <a:r>
              <a:rPr lang="en-US" baseline="0" dirty="0" err="1" smtClean="0"/>
              <a:t>giai</a:t>
            </a:r>
            <a:r>
              <a:rPr lang="en-US" baseline="0" dirty="0" smtClean="0"/>
              <a:t> </a:t>
            </a:r>
            <a:r>
              <a:rPr lang="en-US" baseline="0" dirty="0" err="1" smtClean="0"/>
              <a:t>phap</a:t>
            </a:r>
            <a:r>
              <a:rPr lang="en-US" baseline="0" dirty="0" smtClean="0"/>
              <a:t> lap lich </a:t>
            </a:r>
            <a:r>
              <a:rPr lang="en-US" baseline="0" dirty="0" err="1" smtClean="0"/>
              <a:t>nhu</a:t>
            </a:r>
            <a:r>
              <a:rPr lang="en-US" baseline="0" dirty="0" smtClean="0"/>
              <a:t> the </a:t>
            </a:r>
            <a:r>
              <a:rPr lang="en-US" baseline="0" dirty="0" err="1" smtClean="0"/>
              <a:t>nao</a:t>
            </a:r>
            <a:r>
              <a:rPr lang="en-US" baseline="0" dirty="0" smtClean="0"/>
              <a:t> la hop </a:t>
            </a:r>
            <a:r>
              <a:rPr lang="en-US" baseline="0" dirty="0" err="1" smtClean="0"/>
              <a:t>ly</a:t>
            </a:r>
            <a:r>
              <a:rPr lang="en-US" baseline="0" dirty="0" smtClean="0"/>
              <a:t>.</a:t>
            </a:r>
          </a:p>
          <a:p>
            <a:r>
              <a:rPr lang="en-US" baseline="0" dirty="0" smtClean="0"/>
              <a:t>Hien nay, </a:t>
            </a:r>
            <a:r>
              <a:rPr lang="en-US" baseline="0" dirty="0" err="1" smtClean="0"/>
              <a:t>neu</a:t>
            </a:r>
            <a:r>
              <a:rPr lang="en-US" baseline="0" dirty="0" smtClean="0"/>
              <a:t> job </a:t>
            </a:r>
            <a:r>
              <a:rPr lang="en-US" baseline="0" dirty="0" err="1" smtClean="0"/>
              <a:t>duoc</a:t>
            </a:r>
            <a:r>
              <a:rPr lang="en-US" baseline="0" dirty="0" smtClean="0"/>
              <a:t> </a:t>
            </a:r>
            <a:r>
              <a:rPr lang="en-US" baseline="0" dirty="0" err="1" smtClean="0"/>
              <a:t>thuc</a:t>
            </a:r>
            <a:r>
              <a:rPr lang="en-US" baseline="0" dirty="0" smtClean="0"/>
              <a:t> </a:t>
            </a:r>
            <a:r>
              <a:rPr lang="en-US" baseline="0" dirty="0" err="1" smtClean="0"/>
              <a:t>thi</a:t>
            </a:r>
            <a:r>
              <a:rPr lang="en-US" baseline="0" dirty="0" smtClean="0"/>
              <a:t> </a:t>
            </a:r>
            <a:r>
              <a:rPr lang="en-US" baseline="0" dirty="0" err="1" smtClean="0"/>
              <a:t>theo</a:t>
            </a:r>
            <a:r>
              <a:rPr lang="en-US" baseline="0" dirty="0" smtClean="0"/>
              <a:t> co </a:t>
            </a:r>
            <a:r>
              <a:rPr lang="en-US" baseline="0" dirty="0" err="1" smtClean="0"/>
              <a:t>che</a:t>
            </a:r>
            <a:r>
              <a:rPr lang="en-US" baseline="0" dirty="0" smtClean="0"/>
              <a:t> Native: </a:t>
            </a:r>
            <a:r>
              <a:rPr lang="en-US" baseline="0" dirty="0" err="1" smtClean="0"/>
              <a:t>neu</a:t>
            </a:r>
            <a:r>
              <a:rPr lang="en-US" baseline="0" dirty="0" smtClean="0"/>
              <a:t> tong so </a:t>
            </a:r>
            <a:r>
              <a:rPr lang="en-US" baseline="0" dirty="0" err="1" smtClean="0"/>
              <a:t>luong</a:t>
            </a:r>
            <a:r>
              <a:rPr lang="en-US" baseline="0" dirty="0" smtClean="0"/>
              <a:t> core ma user 2 </a:t>
            </a:r>
            <a:r>
              <a:rPr lang="en-US" baseline="0" dirty="0" err="1" smtClean="0"/>
              <a:t>va</a:t>
            </a:r>
            <a:r>
              <a:rPr lang="en-US" baseline="0" dirty="0" smtClean="0"/>
              <a:t> user 3 </a:t>
            </a:r>
            <a:r>
              <a:rPr lang="en-US" baseline="0" dirty="0" err="1" smtClean="0"/>
              <a:t>yeu</a:t>
            </a:r>
            <a:r>
              <a:rPr lang="en-US" baseline="0" dirty="0" smtClean="0"/>
              <a:t> </a:t>
            </a:r>
            <a:r>
              <a:rPr lang="en-US" baseline="0" dirty="0" err="1" smtClean="0"/>
              <a:t>cau</a:t>
            </a:r>
            <a:r>
              <a:rPr lang="en-US" baseline="0" dirty="0" smtClean="0"/>
              <a:t> </a:t>
            </a:r>
            <a:r>
              <a:rPr lang="en-US" baseline="0" dirty="0" err="1" smtClean="0"/>
              <a:t>lon</a:t>
            </a:r>
            <a:r>
              <a:rPr lang="en-US" baseline="0" dirty="0" smtClean="0"/>
              <a:t> hon tong so core </a:t>
            </a:r>
            <a:r>
              <a:rPr lang="en-US" baseline="0" dirty="0" err="1" smtClean="0"/>
              <a:t>cho</a:t>
            </a:r>
            <a:r>
              <a:rPr lang="en-US" baseline="0" dirty="0" smtClean="0"/>
              <a:t> </a:t>
            </a:r>
            <a:r>
              <a:rPr lang="en-US" baseline="0" dirty="0" err="1" smtClean="0"/>
              <a:t>phep</a:t>
            </a:r>
            <a:r>
              <a:rPr lang="en-US" baseline="0" dirty="0" smtClean="0"/>
              <a:t> </a:t>
            </a:r>
            <a:r>
              <a:rPr lang="en-US" baseline="0" dirty="0" err="1" smtClean="0"/>
              <a:t>cua</a:t>
            </a:r>
            <a:r>
              <a:rPr lang="en-US" baseline="0" dirty="0" smtClean="0"/>
              <a:t> Xeon Phi </a:t>
            </a:r>
            <a:r>
              <a:rPr lang="en-US" baseline="0" dirty="0" err="1" smtClean="0"/>
              <a:t>thi</a:t>
            </a:r>
            <a:r>
              <a:rPr lang="en-US" baseline="0" dirty="0" smtClean="0"/>
              <a:t> se gay </a:t>
            </a:r>
            <a:r>
              <a:rPr lang="en-US" baseline="0" dirty="0" err="1" smtClean="0"/>
              <a:t>ra</a:t>
            </a:r>
            <a:r>
              <a:rPr lang="en-US" baseline="0" dirty="0" smtClean="0"/>
              <a:t> </a:t>
            </a:r>
            <a:r>
              <a:rPr lang="en-US" baseline="0" dirty="0" err="1" smtClean="0"/>
              <a:t>hien</a:t>
            </a:r>
            <a:r>
              <a:rPr lang="en-US" baseline="0" dirty="0" smtClean="0"/>
              <a:t> </a:t>
            </a:r>
            <a:r>
              <a:rPr lang="en-US" baseline="0" dirty="0" err="1" smtClean="0"/>
              <a:t>tuong</a:t>
            </a:r>
            <a:r>
              <a:rPr lang="en-US" baseline="0" dirty="0" smtClean="0"/>
              <a:t> </a:t>
            </a:r>
            <a:r>
              <a:rPr lang="en-US" baseline="0" dirty="0" err="1" smtClean="0"/>
              <a:t>overscription</a:t>
            </a:r>
            <a:r>
              <a:rPr lang="en-US" baseline="0" dirty="0" smtClean="0"/>
              <a:t>.</a:t>
            </a:r>
            <a:endParaRPr lang="uk-UA" dirty="0"/>
          </a:p>
        </p:txBody>
      </p:sp>
      <p:sp>
        <p:nvSpPr>
          <p:cNvPr id="4" name="Slide Number Placeholder 3"/>
          <p:cNvSpPr>
            <a:spLocks noGrp="1"/>
          </p:cNvSpPr>
          <p:nvPr>
            <p:ph type="sldNum" sz="quarter" idx="10"/>
          </p:nvPr>
        </p:nvSpPr>
        <p:spPr/>
        <p:txBody>
          <a:bodyPr/>
          <a:lstStyle/>
          <a:p>
            <a:fld id="{BD9C3A12-1E0F-412B-B376-8089A55D946C}" type="slidenum">
              <a:rPr lang="uk-UA" smtClean="0"/>
              <a:t>8</a:t>
            </a:fld>
            <a:endParaRPr lang="uk-UA"/>
          </a:p>
        </p:txBody>
      </p:sp>
    </p:spTree>
    <p:extLst>
      <p:ext uri="{BB962C8B-B14F-4D97-AF65-F5344CB8AC3E}">
        <p14:creationId xmlns:p14="http://schemas.microsoft.com/office/powerpoint/2010/main" val="135343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smtClean="0"/>
              <a:t>Tuong</a:t>
            </a:r>
            <a:r>
              <a:rPr lang="en-US" dirty="0" smtClean="0"/>
              <a:t> </a:t>
            </a:r>
            <a:r>
              <a:rPr lang="en-US" dirty="0" err="1" smtClean="0"/>
              <a:t>tu</a:t>
            </a:r>
            <a:r>
              <a:rPr lang="en-US" dirty="0" smtClean="0"/>
              <a:t>, </a:t>
            </a:r>
            <a:r>
              <a:rPr lang="en-US" dirty="0" err="1" smtClean="0"/>
              <a:t>hien</a:t>
            </a:r>
            <a:r>
              <a:rPr lang="en-US" baseline="0" dirty="0" smtClean="0"/>
              <a:t> </a:t>
            </a:r>
            <a:r>
              <a:rPr lang="en-US" baseline="0" dirty="0" err="1" smtClean="0"/>
              <a:t>tuong</a:t>
            </a:r>
            <a:r>
              <a:rPr lang="en-US" baseline="0" dirty="0" smtClean="0"/>
              <a:t> </a:t>
            </a:r>
            <a:r>
              <a:rPr lang="en-US" baseline="0" dirty="0" err="1" smtClean="0"/>
              <a:t>overscription</a:t>
            </a:r>
            <a:r>
              <a:rPr lang="en-US" baseline="0" dirty="0" smtClean="0"/>
              <a:t> </a:t>
            </a:r>
            <a:r>
              <a:rPr lang="en-US" baseline="0" dirty="0" err="1" smtClean="0"/>
              <a:t>cung</a:t>
            </a:r>
            <a:r>
              <a:rPr lang="en-US" baseline="0" dirty="0" smtClean="0"/>
              <a:t> </a:t>
            </a:r>
            <a:r>
              <a:rPr lang="en-US" baseline="0" dirty="0" err="1" smtClean="0"/>
              <a:t>xay</a:t>
            </a:r>
            <a:r>
              <a:rPr lang="en-US" baseline="0" dirty="0" smtClean="0"/>
              <a:t> </a:t>
            </a:r>
            <a:r>
              <a:rPr lang="en-US" baseline="0" dirty="0" err="1" smtClean="0"/>
              <a:t>ra</a:t>
            </a:r>
            <a:r>
              <a:rPr lang="en-US" baseline="0" dirty="0" smtClean="0"/>
              <a:t> </a:t>
            </a:r>
            <a:r>
              <a:rPr lang="en-US" baseline="0" dirty="0" err="1" smtClean="0"/>
              <a:t>voi</a:t>
            </a:r>
            <a:r>
              <a:rPr lang="en-US" baseline="0" dirty="0" smtClean="0"/>
              <a:t> co </a:t>
            </a:r>
            <a:r>
              <a:rPr lang="en-US" baseline="0" dirty="0" err="1" smtClean="0"/>
              <a:t>che</a:t>
            </a:r>
            <a:r>
              <a:rPr lang="en-US" baseline="0" dirty="0" smtClean="0"/>
              <a:t> </a:t>
            </a:r>
            <a:r>
              <a:rPr lang="en-US" baseline="0" dirty="0" err="1" smtClean="0"/>
              <a:t>thuc</a:t>
            </a:r>
            <a:r>
              <a:rPr lang="en-US" baseline="0" dirty="0" smtClean="0"/>
              <a:t> </a:t>
            </a:r>
            <a:r>
              <a:rPr lang="en-US" baseline="0" dirty="0" err="1" smtClean="0"/>
              <a:t>thi</a:t>
            </a:r>
            <a:r>
              <a:rPr lang="en-US" baseline="0" dirty="0" smtClean="0"/>
              <a:t> Offload</a:t>
            </a:r>
            <a:endParaRPr lang="uk-UA" dirty="0"/>
          </a:p>
        </p:txBody>
      </p:sp>
      <p:sp>
        <p:nvSpPr>
          <p:cNvPr id="4" name="Slide Number Placeholder 3"/>
          <p:cNvSpPr>
            <a:spLocks noGrp="1"/>
          </p:cNvSpPr>
          <p:nvPr>
            <p:ph type="sldNum" sz="quarter" idx="10"/>
          </p:nvPr>
        </p:nvSpPr>
        <p:spPr/>
        <p:txBody>
          <a:bodyPr/>
          <a:lstStyle/>
          <a:p>
            <a:fld id="{BD9C3A12-1E0F-412B-B376-8089A55D946C}" type="slidenum">
              <a:rPr lang="uk-UA" smtClean="0"/>
              <a:t>9</a:t>
            </a:fld>
            <a:endParaRPr lang="uk-UA"/>
          </a:p>
        </p:txBody>
      </p:sp>
    </p:spTree>
    <p:extLst>
      <p:ext uri="{BB962C8B-B14F-4D97-AF65-F5344CB8AC3E}">
        <p14:creationId xmlns:p14="http://schemas.microsoft.com/office/powerpoint/2010/main" val="268199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Relative Speedup Based:</a:t>
            </a:r>
            <a:r>
              <a:rPr lang="en-US" baseline="0" dirty="0" smtClean="0"/>
              <a:t> This scheme operate on batches of N jobs, It first create 2 job queues (CJQ) and (GJQ) that contain the jobs that report better speed up on the CPU and GPU. Each of these queues is sorted in descending order with respect to the difference in performance. This difference in performance is used as an indicator as to where non-optimal placement.</a:t>
            </a:r>
          </a:p>
          <a:p>
            <a:endParaRPr lang="en-US" baseline="0" dirty="0" smtClean="0"/>
          </a:p>
          <a:p>
            <a:r>
              <a:rPr lang="en-US" baseline="0" dirty="0" smtClean="0"/>
              <a:t>Adaptive Shortest Job First: require CPU execution time of each job being submitted. This information enhance version of Relative Speed Up</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10</a:t>
            </a:fld>
            <a:endParaRPr lang="uk-UA"/>
          </a:p>
        </p:txBody>
      </p:sp>
    </p:spTree>
    <p:extLst>
      <p:ext uri="{BB962C8B-B14F-4D97-AF65-F5344CB8AC3E}">
        <p14:creationId xmlns:p14="http://schemas.microsoft.com/office/powerpoint/2010/main" val="602032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896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8261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704850" y="914400"/>
            <a:ext cx="0" cy="1033272"/>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7048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76188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smtClean="0"/>
              <a:t>click to edit master title style</a:t>
            </a:r>
            <a:endParaRPr lang="uk-UA"/>
          </a:p>
        </p:txBody>
      </p:sp>
      <p:sp>
        <p:nvSpPr>
          <p:cNvPr id="9" name="Slide Number Placeholder 8"/>
          <p:cNvSpPr>
            <a:spLocks noGrp="1"/>
          </p:cNvSpPr>
          <p:nvPr>
            <p:ph type="sldNum" sz="quarter" idx="10"/>
          </p:nvPr>
        </p:nvSpPr>
        <p:spPr>
          <a:xfrm>
            <a:off x="16916400" y="12096914"/>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smtClean="0"/>
              <a:t>page</a:t>
            </a:r>
          </a:p>
          <a:p>
            <a:pPr algn="l"/>
            <a:r>
              <a:rPr lang="en-US" smtClean="0"/>
              <a:t>0</a:t>
            </a:r>
            <a:fld id="{37D409AB-2201-4E18-8A34-C31753AD9B06}" type="slidenum">
              <a:rPr smtClean="0"/>
              <a:pPr algn="l"/>
              <a:t>‹#›</a:t>
            </a:fld>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2855" y="12115800"/>
            <a:ext cx="899746" cy="91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0892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03363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76188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smtClean="0"/>
              <a:t>click to edit master title style</a:t>
            </a:r>
            <a:endParaRPr lang="uk-UA"/>
          </a:p>
        </p:txBody>
      </p:sp>
      <p:cxnSp>
        <p:nvCxnSpPr>
          <p:cNvPr id="6" name="Straight Connector 5"/>
          <p:cNvCxnSpPr/>
          <p:nvPr userDrawn="1"/>
        </p:nvCxnSpPr>
        <p:spPr>
          <a:xfrm>
            <a:off x="704850" y="914400"/>
            <a:ext cx="0" cy="1033272"/>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7048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2855" y="12115800"/>
            <a:ext cx="899746" cy="91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9429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0"/>
            <a:ext cx="18288000" cy="6858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smtClean="0">
              <a:solidFill>
                <a:schemeClr val="tx1"/>
              </a:solidFill>
            </a:endParaRPr>
          </a:p>
        </p:txBody>
      </p:sp>
      <p:sp>
        <p:nvSpPr>
          <p:cNvPr id="8" name="Title 7"/>
          <p:cNvSpPr>
            <a:spLocks noGrp="1"/>
          </p:cNvSpPr>
          <p:nvPr>
            <p:ph type="title" hasCustomPrompt="1"/>
          </p:nvPr>
        </p:nvSpPr>
        <p:spPr>
          <a:xfrm>
            <a:off x="876300" y="76188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smtClean="0"/>
              <a:t>click to edit master title style</a:t>
            </a:r>
            <a:endParaRPr lang="uk-UA"/>
          </a:p>
        </p:txBody>
      </p:sp>
      <p:sp>
        <p:nvSpPr>
          <p:cNvPr id="9" name="Slide Number Placeholder 8"/>
          <p:cNvSpPr>
            <a:spLocks noGrp="1"/>
          </p:cNvSpPr>
          <p:nvPr>
            <p:ph type="sldNum" sz="quarter" idx="10"/>
          </p:nvPr>
        </p:nvSpPr>
        <p:spPr>
          <a:xfrm>
            <a:off x="16916400" y="12096914"/>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smtClean="0"/>
              <a:t>page</a:t>
            </a:r>
          </a:p>
          <a:p>
            <a:pPr algn="l"/>
            <a:r>
              <a:rPr lang="en-US" smtClean="0"/>
              <a:t>0</a:t>
            </a:r>
            <a:fld id="{37D409AB-2201-4E18-8A34-C31753AD9B06}" type="slidenum">
              <a:rPr smtClean="0"/>
              <a:pPr algn="l"/>
              <a:t>‹#›</a:t>
            </a:fld>
            <a:endParaRPr/>
          </a:p>
        </p:txBody>
      </p:sp>
      <p:cxnSp>
        <p:nvCxnSpPr>
          <p:cNvPr id="10" name="Straight Connector 9"/>
          <p:cNvCxnSpPr/>
          <p:nvPr userDrawn="1"/>
        </p:nvCxnSpPr>
        <p:spPr>
          <a:xfrm>
            <a:off x="704850" y="914400"/>
            <a:ext cx="0" cy="1033272"/>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7048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7449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2855" y="12115800"/>
            <a:ext cx="899746" cy="91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52149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76188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smtClean="0"/>
              <a:t>click to edit master title style</a:t>
            </a:r>
            <a:endParaRPr lang="uk-UA"/>
          </a:p>
        </p:txBody>
      </p:sp>
      <p:sp>
        <p:nvSpPr>
          <p:cNvPr id="9" name="Slide Number Placeholder 8"/>
          <p:cNvSpPr>
            <a:spLocks noGrp="1"/>
          </p:cNvSpPr>
          <p:nvPr>
            <p:ph type="sldNum" sz="quarter" idx="10"/>
          </p:nvPr>
        </p:nvSpPr>
        <p:spPr>
          <a:xfrm>
            <a:off x="16916400" y="12096914"/>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smtClean="0"/>
              <a:t>page</a:t>
            </a:r>
          </a:p>
          <a:p>
            <a:pPr algn="l"/>
            <a:r>
              <a:rPr lang="en-US" smtClean="0"/>
              <a:t>0</a:t>
            </a:r>
            <a:fld id="{37D409AB-2201-4E18-8A34-C31753AD9B06}" type="slidenum">
              <a:rPr smtClean="0"/>
              <a:pPr algn="l"/>
              <a:t>‹#›</a:t>
            </a:fld>
            <a:endParaRPr/>
          </a:p>
        </p:txBody>
      </p:sp>
      <p:sp>
        <p:nvSpPr>
          <p:cNvPr id="10" name="Rectangle 9"/>
          <p:cNvSpPr/>
          <p:nvPr userDrawn="1"/>
        </p:nvSpPr>
        <p:spPr>
          <a:xfrm>
            <a:off x="0" y="3200400"/>
            <a:ext cx="18288000" cy="73152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smtClean="0">
              <a:solidFill>
                <a:schemeClr val="tx1"/>
              </a:solidFill>
            </a:endParaRPr>
          </a:p>
        </p:txBody>
      </p:sp>
      <p:cxnSp>
        <p:nvCxnSpPr>
          <p:cNvPr id="11" name="Straight Connector 10"/>
          <p:cNvCxnSpPr/>
          <p:nvPr userDrawn="1"/>
        </p:nvCxnSpPr>
        <p:spPr>
          <a:xfrm>
            <a:off x="704850" y="914400"/>
            <a:ext cx="0" cy="1033272"/>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048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67449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2855" y="12115800"/>
            <a:ext cx="899746" cy="91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5181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6858000"/>
            <a:ext cx="18288000" cy="68580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smtClean="0">
              <a:solidFill>
                <a:schemeClr val="tx1"/>
              </a:solidFill>
            </a:endParaRPr>
          </a:p>
        </p:txBody>
      </p:sp>
      <p:sp>
        <p:nvSpPr>
          <p:cNvPr id="8" name="Title 7"/>
          <p:cNvSpPr>
            <a:spLocks noGrp="1"/>
          </p:cNvSpPr>
          <p:nvPr>
            <p:ph type="title" hasCustomPrompt="1"/>
          </p:nvPr>
        </p:nvSpPr>
        <p:spPr>
          <a:xfrm>
            <a:off x="876300" y="761881"/>
            <a:ext cx="5448300" cy="1338828"/>
          </a:xfrm>
          <a:prstGeom prst="rect">
            <a:avLst/>
          </a:prstGeom>
          <a:noFill/>
        </p:spPr>
        <p:txBody>
          <a:bodyPr wrap="square" rtlCol="0">
            <a:spAutoFit/>
          </a:bodyPr>
          <a:lstStyle>
            <a:lvl1pPr>
              <a:defRPr lang="uk-UA" sz="4500" b="1">
                <a:solidFill>
                  <a:schemeClr val="tx1"/>
                </a:solidFill>
                <a:latin typeface="+mn-lt"/>
                <a:ea typeface="Roboto Condensed" panose="02000000000000000000" pitchFamily="2" charset="0"/>
                <a:cs typeface="+mn-cs"/>
              </a:defRPr>
            </a:lvl1pPr>
          </a:lstStyle>
          <a:p>
            <a:pPr marL="0" lvl="0"/>
            <a:r>
              <a:rPr lang="en-US" smtClean="0"/>
              <a:t>click to edit master title style</a:t>
            </a:r>
            <a:endParaRPr lang="uk-UA"/>
          </a:p>
        </p:txBody>
      </p:sp>
      <p:sp>
        <p:nvSpPr>
          <p:cNvPr id="9" name="Slide Number Placeholder 8"/>
          <p:cNvSpPr>
            <a:spLocks noGrp="1"/>
          </p:cNvSpPr>
          <p:nvPr>
            <p:ph type="sldNum" sz="quarter" idx="10"/>
          </p:nvPr>
        </p:nvSpPr>
        <p:spPr>
          <a:xfrm>
            <a:off x="16916400" y="12096914"/>
            <a:ext cx="1733550" cy="954107"/>
          </a:xfrm>
          <a:prstGeom prst="rect">
            <a:avLst/>
          </a:prstGeom>
          <a:noFill/>
        </p:spPr>
        <p:txBody>
          <a:bodyPr wrap="square" rtlCol="0">
            <a:spAutoFit/>
          </a:bodyPr>
          <a:lstStyle>
            <a:lvl1pPr>
              <a:defRPr lang="uk-UA" sz="2800" b="1" smtClean="0">
                <a:solidFill>
                  <a:schemeClr val="bg1"/>
                </a:solidFill>
              </a:defRPr>
            </a:lvl1pPr>
          </a:lstStyle>
          <a:p>
            <a:r>
              <a:rPr lang="en-US" smtClean="0"/>
              <a:t>page</a:t>
            </a:r>
          </a:p>
          <a:p>
            <a:r>
              <a:rPr lang="en-US" smtClean="0"/>
              <a:t>0</a:t>
            </a:r>
            <a:fld id="{37D409AB-2201-4E18-8A34-C31753AD9B06}" type="slidenum">
              <a:rPr smtClean="0"/>
              <a:pPr/>
              <a:t>‹#›</a:t>
            </a:fld>
            <a:endParaRPr/>
          </a:p>
        </p:txBody>
      </p:sp>
      <p:cxnSp>
        <p:nvCxnSpPr>
          <p:cNvPr id="10" name="Straight Connector 9"/>
          <p:cNvCxnSpPr/>
          <p:nvPr userDrawn="1"/>
        </p:nvCxnSpPr>
        <p:spPr>
          <a:xfrm>
            <a:off x="704850" y="914400"/>
            <a:ext cx="0" cy="1033272"/>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7048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7449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2855" y="12115800"/>
            <a:ext cx="899746" cy="91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3889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7772400" y="3124200"/>
            <a:ext cx="2743200" cy="2743200"/>
          </a:xfrm>
          <a:prstGeom prst="ellipse">
            <a:avLst/>
          </a:prstGeom>
          <a:ln w="25400">
            <a:solidFill>
              <a:schemeClr val="accent1"/>
            </a:solidFill>
          </a:ln>
        </p:spPr>
        <p:txBody>
          <a:bodyPr/>
          <a:lstStyle>
            <a:lvl1pPr>
              <a:defRPr sz="2000"/>
            </a:lvl1pPr>
          </a:lstStyle>
          <a:p>
            <a:endParaRPr lang="uk-UA"/>
          </a:p>
        </p:txBody>
      </p:sp>
      <p:sp>
        <p:nvSpPr>
          <p:cNvPr id="8" name="Title 7"/>
          <p:cNvSpPr>
            <a:spLocks noGrp="1"/>
          </p:cNvSpPr>
          <p:nvPr>
            <p:ph type="title" hasCustomPrompt="1"/>
          </p:nvPr>
        </p:nvSpPr>
        <p:spPr>
          <a:xfrm>
            <a:off x="876300" y="76188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smtClean="0"/>
              <a:t>click to edit master title style</a:t>
            </a:r>
            <a:endParaRPr lang="uk-UA"/>
          </a:p>
        </p:txBody>
      </p:sp>
      <p:sp>
        <p:nvSpPr>
          <p:cNvPr id="9" name="Slide Number Placeholder 8"/>
          <p:cNvSpPr>
            <a:spLocks noGrp="1"/>
          </p:cNvSpPr>
          <p:nvPr>
            <p:ph type="sldNum" sz="quarter" idx="10"/>
          </p:nvPr>
        </p:nvSpPr>
        <p:spPr>
          <a:xfrm>
            <a:off x="16916400" y="12096914"/>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smtClean="0"/>
              <a:t>page</a:t>
            </a:r>
          </a:p>
          <a:p>
            <a:pPr algn="l"/>
            <a:r>
              <a:rPr lang="en-US" smtClean="0"/>
              <a:t>0</a:t>
            </a:r>
            <a:fld id="{37D409AB-2201-4E18-8A34-C31753AD9B06}" type="slidenum">
              <a:rPr smtClean="0"/>
              <a:pPr algn="l"/>
              <a:t>‹#›</a:t>
            </a:fld>
            <a:endParaRPr/>
          </a:p>
        </p:txBody>
      </p:sp>
      <p:cxnSp>
        <p:nvCxnSpPr>
          <p:cNvPr id="10" name="Straight Connector 9"/>
          <p:cNvCxnSpPr/>
          <p:nvPr userDrawn="1"/>
        </p:nvCxnSpPr>
        <p:spPr>
          <a:xfrm>
            <a:off x="704850" y="914400"/>
            <a:ext cx="0" cy="1033272"/>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048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67449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2855" y="12115800"/>
            <a:ext cx="899746" cy="91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08623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704850" y="914400"/>
            <a:ext cx="0" cy="1033272"/>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7048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12249313"/>
            <a:ext cx="0" cy="740664"/>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76188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smtClean="0"/>
              <a:t>click to edit master title style</a:t>
            </a:r>
            <a:endParaRPr lang="uk-UA"/>
          </a:p>
        </p:txBody>
      </p:sp>
      <p:sp>
        <p:nvSpPr>
          <p:cNvPr id="9" name="Slide Number Placeholder 8"/>
          <p:cNvSpPr>
            <a:spLocks noGrp="1"/>
          </p:cNvSpPr>
          <p:nvPr>
            <p:ph type="sldNum" sz="quarter" idx="10"/>
          </p:nvPr>
        </p:nvSpPr>
        <p:spPr>
          <a:xfrm>
            <a:off x="16916400" y="12096914"/>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smtClean="0"/>
              <a:t>page</a:t>
            </a:r>
          </a:p>
          <a:p>
            <a:pPr algn="l"/>
            <a:r>
              <a:rPr lang="en-US" smtClean="0"/>
              <a:t>0</a:t>
            </a:r>
            <a:fld id="{37D409AB-2201-4E18-8A34-C31753AD9B06}" type="slidenum">
              <a:rPr smtClean="0"/>
              <a:pPr algn="l"/>
              <a:t>‹#›</a:t>
            </a:fld>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2855" y="12115800"/>
            <a:ext cx="899746" cy="91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90106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680894"/>
      </p:ext>
    </p:extLst>
  </p:cSld>
  <p:clrMap bg1="lt1" tx1="dk1" bg2="lt2" tx2="dk2" accent1="accent1" accent2="accent2" accent3="accent3" accent4="accent4" accent5="accent5" accent6="accent6" hlink="hlink" folHlink="folHlink"/>
  <p:sldLayoutIdLst>
    <p:sldLayoutId id="2147483741" r:id="rId1"/>
    <p:sldLayoutId id="2147483746" r:id="rId2"/>
    <p:sldLayoutId id="2147483663" r:id="rId3"/>
    <p:sldLayoutId id="2147483693" r:id="rId4"/>
    <p:sldLayoutId id="2147483680" r:id="rId5"/>
    <p:sldLayoutId id="2147483697" r:id="rId6"/>
    <p:sldLayoutId id="2147483698" r:id="rId7"/>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082128"/>
      </p:ext>
    </p:extLst>
  </p:cSld>
  <p:clrMap bg1="lt1" tx1="dk1" bg2="lt2" tx2="dk2" accent1="accent1" accent2="accent2" accent3="accent3" accent4="accent4" accent5="accent5" accent6="accent6" hlink="hlink" folHlink="folHlink"/>
  <p:sldLayoutIdLst>
    <p:sldLayoutId id="2147483761" r:id="rId1"/>
    <p:sldLayoutId id="2147483824" r:id="rId2"/>
    <p:sldLayoutId id="2147483825" r:id="rId3"/>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par>
    </p:tn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continuum.io/download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tiff"/><Relationship Id="rId5" Type="http://schemas.openxmlformats.org/officeDocument/2006/relationships/image" Target="../media/image17.tiff"/><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048000" y="6380201"/>
            <a:ext cx="12268196" cy="2123658"/>
          </a:xfrm>
          <a:prstGeom prst="rect">
            <a:avLst/>
          </a:prstGeom>
          <a:noFill/>
        </p:spPr>
        <p:txBody>
          <a:bodyPr wrap="square" rtlCol="0">
            <a:spAutoFit/>
          </a:bodyPr>
          <a:lstStyle/>
          <a:p>
            <a:pPr algn="ctr"/>
            <a:r>
              <a:rPr lang="en-US" sz="4400" b="1" dirty="0" smtClean="0">
                <a:solidFill>
                  <a:schemeClr val="accent1">
                    <a:lumMod val="75000"/>
                  </a:schemeClr>
                </a:solidFill>
              </a:rPr>
              <a:t>ASSIGNMENT:</a:t>
            </a:r>
          </a:p>
          <a:p>
            <a:pPr algn="ctr"/>
            <a:r>
              <a:rPr lang="en-US" sz="4400" b="1" dirty="0" smtClean="0">
                <a:solidFill>
                  <a:schemeClr val="accent1">
                    <a:lumMod val="75000"/>
                  </a:schemeClr>
                </a:solidFill>
              </a:rPr>
              <a:t>IMPLEMENT NEURAL NETWORK WITH IPYTHON</a:t>
            </a:r>
            <a:endParaRPr lang="en-US" sz="4400" dirty="0">
              <a:solidFill>
                <a:schemeClr val="accent1">
                  <a:lumMod val="75000"/>
                </a:schemeClr>
              </a:solidFill>
            </a:endParaRPr>
          </a:p>
        </p:txBody>
      </p:sp>
      <p:grpSp>
        <p:nvGrpSpPr>
          <p:cNvPr id="4" name="Group 3"/>
          <p:cNvGrpSpPr/>
          <p:nvPr/>
        </p:nvGrpSpPr>
        <p:grpSpPr>
          <a:xfrm>
            <a:off x="2819400" y="6248400"/>
            <a:ext cx="609600" cy="19812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rot="10800000">
            <a:off x="14401798" y="6380200"/>
            <a:ext cx="914399" cy="1938992"/>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3048000" y="762000"/>
            <a:ext cx="11734800" cy="1815882"/>
          </a:xfrm>
          <a:prstGeom prst="rect">
            <a:avLst/>
          </a:prstGeom>
          <a:noFill/>
        </p:spPr>
        <p:txBody>
          <a:bodyPr wrap="square" rtlCol="0">
            <a:spAutoFit/>
          </a:bodyPr>
          <a:lstStyle/>
          <a:p>
            <a:pPr algn="ctr"/>
            <a:r>
              <a:rPr lang="en-US" sz="4800" b="1" dirty="0" smtClean="0"/>
              <a:t>VIETNAM NATIONAL UNIVERSITY</a:t>
            </a:r>
            <a:endParaRPr lang="en-US" sz="4000" dirty="0"/>
          </a:p>
          <a:p>
            <a:pPr algn="ctr"/>
            <a:endParaRPr lang="en-US" sz="2000" b="1" dirty="0" smtClean="0"/>
          </a:p>
          <a:p>
            <a:pPr algn="ctr"/>
            <a:r>
              <a:rPr lang="en-US" sz="4400" b="1" dirty="0" smtClean="0"/>
              <a:t>BACH KHOA UNIVERSITY</a:t>
            </a:r>
            <a:endParaRPr lang="en-US" sz="3600" dirty="0"/>
          </a:p>
        </p:txBody>
      </p:sp>
      <p:sp>
        <p:nvSpPr>
          <p:cNvPr id="5" name="Rectangle 2"/>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2819400"/>
            <a:ext cx="1711325" cy="17319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819400" y="10707428"/>
            <a:ext cx="12268198" cy="20179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smtClean="0"/>
              <a:t>SUPERVISOR</a:t>
            </a:r>
            <a:r>
              <a:rPr lang="en-US" sz="3600" dirty="0" smtClean="0"/>
              <a:t>: </a:t>
            </a:r>
            <a:r>
              <a:rPr lang="en-US" sz="3600" dirty="0" smtClean="0"/>
              <a:t>DR</a:t>
            </a:r>
            <a:r>
              <a:rPr lang="en-US" sz="3600" dirty="0" smtClean="0"/>
              <a:t>. LE THANH SACH</a:t>
            </a:r>
            <a:endParaRPr lang="en-US" sz="3600" dirty="0"/>
          </a:p>
        </p:txBody>
      </p:sp>
      <p:sp>
        <p:nvSpPr>
          <p:cNvPr id="13" name="TextBox 12"/>
          <p:cNvSpPr txBox="1"/>
          <p:nvPr/>
        </p:nvSpPr>
        <p:spPr>
          <a:xfrm>
            <a:off x="5885290" y="9296400"/>
            <a:ext cx="6060220" cy="646331"/>
          </a:xfrm>
          <a:prstGeom prst="rect">
            <a:avLst/>
          </a:prstGeom>
          <a:noFill/>
        </p:spPr>
        <p:txBody>
          <a:bodyPr wrap="square" rtlCol="0">
            <a:spAutoFit/>
          </a:bodyPr>
          <a:lstStyle/>
          <a:p>
            <a:pPr algn="ctr"/>
            <a:r>
              <a:rPr lang="en-US" sz="3600" b="1" dirty="0" smtClean="0">
                <a:latin typeface="+mj-lt"/>
              </a:rPr>
              <a:t>CHUNG THANH MINH</a:t>
            </a:r>
            <a:endParaRPr lang="uk-UA" sz="3600" dirty="0">
              <a:latin typeface="+mj-lt"/>
            </a:endParaRPr>
          </a:p>
        </p:txBody>
      </p:sp>
    </p:spTree>
    <p:extLst>
      <p:ext uri="{BB962C8B-B14F-4D97-AF65-F5344CB8AC3E}">
        <p14:creationId xmlns:p14="http://schemas.microsoft.com/office/powerpoint/2010/main" val="518851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8191500" cy="1338828"/>
          </a:xfrm>
        </p:spPr>
        <p:txBody>
          <a:bodyPr/>
          <a:lstStyle/>
          <a:p>
            <a:r>
              <a:rPr lang="en-US" dirty="0" smtClean="0"/>
              <a:t>Related Works</a:t>
            </a:r>
            <a:br>
              <a:rPr lang="en-US" dirty="0" smtClean="0"/>
            </a:br>
            <a:r>
              <a:rPr lang="en-US" dirty="0" smtClean="0"/>
              <a:t>Overview</a:t>
            </a:r>
            <a:endParaRPr lang="uk-UA"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10</a:t>
            </a:fld>
            <a:endParaRPr/>
          </a:p>
        </p:txBody>
      </p:sp>
      <p:grpSp>
        <p:nvGrpSpPr>
          <p:cNvPr id="6" name="Group 5"/>
          <p:cNvGrpSpPr/>
          <p:nvPr/>
        </p:nvGrpSpPr>
        <p:grpSpPr>
          <a:xfrm>
            <a:off x="1771650" y="2514600"/>
            <a:ext cx="16011526" cy="12115800"/>
            <a:chOff x="2286000" y="2743200"/>
            <a:chExt cx="6666509" cy="2493007"/>
          </a:xfrm>
        </p:grpSpPr>
        <p:sp>
          <p:nvSpPr>
            <p:cNvPr id="4" name="Rectangle 3"/>
            <p:cNvSpPr/>
            <p:nvPr/>
          </p:nvSpPr>
          <p:spPr>
            <a:xfrm>
              <a:off x="2286000" y="2743200"/>
              <a:ext cx="6400800" cy="1285548"/>
            </a:xfrm>
            <a:prstGeom prst="rect">
              <a:avLst/>
            </a:prstGeom>
          </p:spPr>
          <p:txBody>
            <a:bodyPr wrap="square">
              <a:spAutoFit/>
            </a:bodyPr>
            <a:lstStyle/>
            <a:p>
              <a:pPr marL="571500" indent="-571500">
                <a:buFont typeface="Wingdings" charset="2"/>
                <a:buChar char="§"/>
              </a:pPr>
              <a:r>
                <a:rPr lang="en-US" sz="4400" b="1" dirty="0" smtClean="0"/>
                <a:t>Some Specific Studies [1]: </a:t>
              </a:r>
              <a:r>
                <a:rPr lang="en-US" sz="4400" b="1" i="1" dirty="0" smtClean="0"/>
                <a:t>Workload Characterization, Scheduling in Practice, Thread-oriented Scheduling, Load-based Scheduling, Non-work-conserving Scheduling, Time-slicing and Space-slicing Scheduling, Knowledge-based Scheduling.</a:t>
              </a:r>
              <a:endParaRPr lang="en-US" sz="4400" b="1" i="1" dirty="0"/>
            </a:p>
            <a:p>
              <a:endParaRPr lang="en-US" sz="4400" b="1" dirty="0" smtClean="0"/>
            </a:p>
            <a:p>
              <a:pPr marL="571500" indent="-571500">
                <a:buFont typeface="Wingdings" charset="2"/>
                <a:buChar char="§"/>
              </a:pPr>
              <a:r>
                <a:rPr lang="en-US" sz="4400" b="1" dirty="0" smtClean="0"/>
                <a:t>Scheduling Solutions on Heterogeneous Systems: most of the past work on coprocessor sharing focused on sharing GPUs between user processes or Virtual Machine [2].</a:t>
              </a:r>
              <a:endParaRPr lang="en-US" sz="4400" b="1" dirty="0"/>
            </a:p>
          </p:txBody>
        </p:sp>
        <p:sp>
          <p:nvSpPr>
            <p:cNvPr id="5" name="Rectangle 4"/>
            <p:cNvSpPr/>
            <p:nvPr/>
          </p:nvSpPr>
          <p:spPr>
            <a:xfrm>
              <a:off x="2551709" y="4028748"/>
              <a:ext cx="6400800" cy="1207459"/>
            </a:xfrm>
            <a:prstGeom prst="rect">
              <a:avLst/>
            </a:prstGeom>
          </p:spPr>
          <p:txBody>
            <a:bodyPr wrap="square">
              <a:spAutoFit/>
            </a:bodyPr>
            <a:lstStyle/>
            <a:p>
              <a:pPr algn="just"/>
              <a:r>
                <a:rPr lang="en-US" sz="4400" dirty="0" smtClean="0"/>
                <a:t>Scheduling policies on a Cluster of CPU-GPU Nodes [3]</a:t>
              </a:r>
            </a:p>
            <a:p>
              <a:pPr algn="just"/>
              <a:r>
                <a:rPr lang="en-US" sz="4400" dirty="0"/>
                <a:t> </a:t>
              </a:r>
              <a:r>
                <a:rPr lang="en-US" sz="4400" dirty="0" smtClean="0"/>
                <a:t>  + </a:t>
              </a:r>
              <a:r>
                <a:rPr lang="en-US" sz="4400" b="1" dirty="0" smtClean="0"/>
                <a:t>Scheduling of Single Node Jobs:</a:t>
              </a:r>
            </a:p>
            <a:p>
              <a:pPr algn="just"/>
              <a:r>
                <a:rPr lang="en-US" sz="4400" dirty="0"/>
                <a:t>	</a:t>
              </a:r>
              <a:r>
                <a:rPr lang="en-US" sz="4400" dirty="0" smtClean="0"/>
                <a:t>1. Relative Speedup Based</a:t>
              </a:r>
            </a:p>
            <a:p>
              <a:pPr algn="just"/>
              <a:r>
                <a:rPr lang="en-US" sz="4400" dirty="0"/>
                <a:t>	</a:t>
              </a:r>
              <a:r>
                <a:rPr lang="en-US" sz="4400" dirty="0" smtClean="0"/>
                <a:t>2. Adaptive Shorted Job First</a:t>
              </a:r>
            </a:p>
            <a:p>
              <a:pPr algn="just"/>
              <a:r>
                <a:rPr lang="en-US" sz="4400" dirty="0"/>
                <a:t> </a:t>
              </a:r>
              <a:r>
                <a:rPr lang="en-US" sz="4400" dirty="0" smtClean="0"/>
                <a:t>  + </a:t>
              </a:r>
              <a:r>
                <a:rPr lang="en-US" sz="4400" b="1" dirty="0" smtClean="0"/>
                <a:t>Scheduling of Multi-Node Jobs:</a:t>
              </a:r>
            </a:p>
            <a:p>
              <a:pPr algn="just"/>
              <a:r>
                <a:rPr lang="en-US" sz="4400" dirty="0"/>
                <a:t>	</a:t>
              </a:r>
              <a:r>
                <a:rPr lang="en-US" sz="4400" dirty="0" smtClean="0"/>
                <a:t>1. Flexible Moldable Scheduling Scheme</a:t>
              </a:r>
              <a:endParaRPr lang="en-US" sz="4400" dirty="0"/>
            </a:p>
          </p:txBody>
        </p:sp>
      </p:grpSp>
    </p:spTree>
    <p:extLst>
      <p:ext uri="{BB962C8B-B14F-4D97-AF65-F5344CB8AC3E}">
        <p14:creationId xmlns:p14="http://schemas.microsoft.com/office/powerpoint/2010/main" val="55550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8877300" cy="1269578"/>
          </a:xfrm>
        </p:spPr>
        <p:txBody>
          <a:bodyPr/>
          <a:lstStyle/>
          <a:p>
            <a:r>
              <a:rPr lang="en-US" dirty="0" smtClean="0"/>
              <a:t>Related Works</a:t>
            </a:r>
            <a:br>
              <a:rPr lang="en-US" dirty="0" smtClean="0"/>
            </a:br>
            <a:r>
              <a:rPr lang="en-US" sz="4000" dirty="0" smtClean="0"/>
              <a:t>A Dynamic Offload Scheduler [4], 2014</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11</a:t>
            </a:fld>
            <a:endParaRPr/>
          </a:p>
        </p:txBody>
      </p:sp>
      <p:grpSp>
        <p:nvGrpSpPr>
          <p:cNvPr id="6" name="Group 5"/>
          <p:cNvGrpSpPr/>
          <p:nvPr/>
        </p:nvGrpSpPr>
        <p:grpSpPr>
          <a:xfrm>
            <a:off x="1771650" y="3124200"/>
            <a:ext cx="6610350" cy="3222724"/>
            <a:chOff x="2286000" y="2743200"/>
            <a:chExt cx="6400800" cy="3222724"/>
          </a:xfrm>
        </p:grpSpPr>
        <p:sp>
          <p:nvSpPr>
            <p:cNvPr id="4" name="Rectangle 3"/>
            <p:cNvSpPr/>
            <p:nvPr/>
          </p:nvSpPr>
          <p:spPr>
            <a:xfrm>
              <a:off x="2286000" y="2743200"/>
              <a:ext cx="5791200" cy="769441"/>
            </a:xfrm>
            <a:prstGeom prst="rect">
              <a:avLst/>
            </a:prstGeom>
          </p:spPr>
          <p:txBody>
            <a:bodyPr wrap="square">
              <a:spAutoFit/>
            </a:bodyPr>
            <a:lstStyle/>
            <a:p>
              <a:r>
                <a:rPr lang="en-US" sz="4400" dirty="0"/>
                <a:t>The task level scheduler </a:t>
              </a:r>
            </a:p>
          </p:txBody>
        </p:sp>
        <p:sp>
          <p:nvSpPr>
            <p:cNvPr id="5" name="Rectangle 4"/>
            <p:cNvSpPr/>
            <p:nvPr/>
          </p:nvSpPr>
          <p:spPr>
            <a:xfrm>
              <a:off x="2286000" y="3657600"/>
              <a:ext cx="6400800" cy="2308324"/>
            </a:xfrm>
            <a:prstGeom prst="rect">
              <a:avLst/>
            </a:prstGeom>
          </p:spPr>
          <p:txBody>
            <a:bodyPr wrap="square">
              <a:spAutoFit/>
            </a:bodyPr>
            <a:lstStyle/>
            <a:p>
              <a:pPr algn="just"/>
              <a:r>
                <a:rPr lang="en-US" sz="3600" dirty="0"/>
                <a:t>Low processor utilization problem scheduled with partitioning resources per task statically </a:t>
              </a:r>
            </a:p>
          </p:txBody>
        </p:sp>
      </p:grpSp>
      <p:pic>
        <p:nvPicPr>
          <p:cNvPr id="8" name="Picture 7"/>
          <p:cNvPicPr>
            <a:picLocks noChangeAspect="1"/>
          </p:cNvPicPr>
          <p:nvPr/>
        </p:nvPicPr>
        <p:blipFill>
          <a:blip r:embed="rId3"/>
          <a:stretch>
            <a:fillRect/>
          </a:stretch>
        </p:blipFill>
        <p:spPr>
          <a:xfrm>
            <a:off x="8839200" y="3124200"/>
            <a:ext cx="8322510" cy="7486369"/>
          </a:xfrm>
          <a:prstGeom prst="rect">
            <a:avLst/>
          </a:prstGeom>
        </p:spPr>
      </p:pic>
      <p:sp>
        <p:nvSpPr>
          <p:cNvPr id="7" name="Rounded Rectangle 6"/>
          <p:cNvSpPr/>
          <p:nvPr/>
        </p:nvSpPr>
        <p:spPr>
          <a:xfrm>
            <a:off x="9753600" y="5608260"/>
            <a:ext cx="4419600" cy="3230940"/>
          </a:xfrm>
          <a:prstGeom prst="roundRect">
            <a:avLst/>
          </a:prstGeom>
          <a:solidFill>
            <a:schemeClr val="accent3">
              <a:lumMod val="20000"/>
              <a:lumOff val="80000"/>
              <a:alpha val="37000"/>
            </a:schemeClr>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12192000" y="6781800"/>
            <a:ext cx="1981200" cy="11430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753600" y="6294060"/>
            <a:ext cx="6324600" cy="3230940"/>
          </a:xfrm>
          <a:prstGeom prst="roundRect">
            <a:avLst/>
          </a:prstGeom>
          <a:solidFill>
            <a:srgbClr val="FFA9FF">
              <a:alpha val="36863"/>
            </a:srgbClr>
          </a:solid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14173200" y="7467600"/>
            <a:ext cx="1905000" cy="1143000"/>
          </a:xfrm>
          <a:prstGeom prst="rect">
            <a:avLst/>
          </a:prstGeom>
          <a:solidFill>
            <a:srgbClr val="FFA9FF">
              <a:alpha val="5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1263082" y="5998239"/>
            <a:ext cx="7118918" cy="5681921"/>
          </a:xfrm>
          <a:prstGeom prst="rect">
            <a:avLst/>
          </a:prstGeom>
        </p:spPr>
      </p:pic>
      <p:sp>
        <p:nvSpPr>
          <p:cNvPr id="13" name="Rounded Rectangle 12"/>
          <p:cNvSpPr/>
          <p:nvPr/>
        </p:nvSpPr>
        <p:spPr>
          <a:xfrm>
            <a:off x="1676400" y="7315200"/>
            <a:ext cx="3638550" cy="342900"/>
          </a:xfrm>
          <a:prstGeom prst="roundRect">
            <a:avLst/>
          </a:prstGeom>
          <a:solidFill>
            <a:srgbClr val="FFFF00">
              <a:alpha val="3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695450" y="10020300"/>
            <a:ext cx="3638550" cy="342900"/>
          </a:xfrm>
          <a:prstGeom prst="roundRect">
            <a:avLst/>
          </a:prstGeom>
          <a:solidFill>
            <a:srgbClr val="FFFF00">
              <a:alpha val="37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13106400" y="5608260"/>
            <a:ext cx="0" cy="1173540"/>
          </a:xfrm>
          <a:prstGeom prst="straightConnector1">
            <a:avLst/>
          </a:prstGeom>
          <a:ln w="50800" cmpd="sng">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5011400" y="6294060"/>
            <a:ext cx="0" cy="1173540"/>
          </a:xfrm>
          <a:prstGeom prst="straightConnector1">
            <a:avLst/>
          </a:prstGeom>
          <a:ln w="50800" cmpd="sng">
            <a:solidFill>
              <a:srgbClr val="A156F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67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8191500" cy="1269578"/>
          </a:xfrm>
        </p:spPr>
        <p:txBody>
          <a:bodyPr/>
          <a:lstStyle/>
          <a:p>
            <a:r>
              <a:rPr lang="en-US" dirty="0" smtClean="0"/>
              <a:t>Related Works</a:t>
            </a:r>
            <a:br>
              <a:rPr lang="en-US" dirty="0" smtClean="0"/>
            </a:br>
            <a:r>
              <a:rPr lang="en-US" sz="4000" dirty="0" smtClean="0"/>
              <a:t>A Dynamic Offload Scheduler</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12</a:t>
            </a:fld>
            <a:endParaRPr/>
          </a:p>
        </p:txBody>
      </p:sp>
      <p:sp>
        <p:nvSpPr>
          <p:cNvPr id="4" name="Rectangle 3"/>
          <p:cNvSpPr/>
          <p:nvPr/>
        </p:nvSpPr>
        <p:spPr>
          <a:xfrm>
            <a:off x="876300" y="9643151"/>
            <a:ext cx="8191500" cy="1077218"/>
          </a:xfrm>
          <a:prstGeom prst="rect">
            <a:avLst/>
          </a:prstGeom>
        </p:spPr>
        <p:txBody>
          <a:bodyPr wrap="square">
            <a:spAutoFit/>
          </a:bodyPr>
          <a:lstStyle/>
          <a:p>
            <a:pPr algn="ctr"/>
            <a:r>
              <a:rPr lang="en-US" sz="3200" dirty="0"/>
              <a:t>A flowchart of the dynamic offload scheduler which cooperates with a </a:t>
            </a:r>
            <a:r>
              <a:rPr lang="en-US" sz="3200" dirty="0" smtClean="0"/>
              <a:t>task</a:t>
            </a:r>
            <a:endParaRPr lang="en-US" sz="3200" dirty="0"/>
          </a:p>
        </p:txBody>
      </p:sp>
      <p:pic>
        <p:nvPicPr>
          <p:cNvPr id="9" name="Picture 8"/>
          <p:cNvPicPr>
            <a:picLocks noChangeAspect="1"/>
          </p:cNvPicPr>
          <p:nvPr/>
        </p:nvPicPr>
        <p:blipFill>
          <a:blip r:embed="rId3"/>
          <a:stretch>
            <a:fillRect/>
          </a:stretch>
        </p:blipFill>
        <p:spPr>
          <a:xfrm>
            <a:off x="876300" y="2992026"/>
            <a:ext cx="16736172" cy="6383056"/>
          </a:xfrm>
          <a:prstGeom prst="rect">
            <a:avLst/>
          </a:prstGeom>
        </p:spPr>
      </p:pic>
      <p:sp>
        <p:nvSpPr>
          <p:cNvPr id="10" name="Rectangle 9"/>
          <p:cNvSpPr/>
          <p:nvPr/>
        </p:nvSpPr>
        <p:spPr>
          <a:xfrm>
            <a:off x="9244386" y="9643151"/>
            <a:ext cx="8191500" cy="1569660"/>
          </a:xfrm>
          <a:prstGeom prst="rect">
            <a:avLst/>
          </a:prstGeom>
        </p:spPr>
        <p:txBody>
          <a:bodyPr wrap="square">
            <a:spAutoFit/>
          </a:bodyPr>
          <a:lstStyle/>
          <a:p>
            <a:pPr algn="ctr"/>
            <a:r>
              <a:rPr lang="en-US" sz="3200" dirty="0"/>
              <a:t>A comparison between the task level scheduler and the dynamic offload scheduler for a processor utilization of Xeon </a:t>
            </a:r>
            <a:r>
              <a:rPr lang="en-US" sz="3200" dirty="0" smtClean="0"/>
              <a:t>Phi</a:t>
            </a:r>
            <a:endParaRPr lang="en-US" sz="3200" dirty="0"/>
          </a:p>
        </p:txBody>
      </p:sp>
    </p:spTree>
    <p:extLst>
      <p:ext uri="{BB962C8B-B14F-4D97-AF65-F5344CB8AC3E}">
        <p14:creationId xmlns:p14="http://schemas.microsoft.com/office/powerpoint/2010/main" val="207849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5448300" cy="1269578"/>
          </a:xfrm>
        </p:spPr>
        <p:txBody>
          <a:bodyPr/>
          <a:lstStyle/>
          <a:p>
            <a:r>
              <a:rPr lang="en-US" dirty="0" smtClean="0"/>
              <a:t>Related Works</a:t>
            </a:r>
            <a:br>
              <a:rPr lang="en-US" dirty="0" smtClean="0"/>
            </a:br>
            <a:r>
              <a:rPr lang="en-US" sz="4000" dirty="0" smtClean="0"/>
              <a:t>COSMIC [5], 2014</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13</a:t>
            </a:fld>
            <a:endParaRPr/>
          </a:p>
        </p:txBody>
      </p:sp>
      <p:grpSp>
        <p:nvGrpSpPr>
          <p:cNvPr id="6" name="Group 5"/>
          <p:cNvGrpSpPr/>
          <p:nvPr/>
        </p:nvGrpSpPr>
        <p:grpSpPr>
          <a:xfrm>
            <a:off x="1295400" y="2640230"/>
            <a:ext cx="6934200" cy="2148464"/>
            <a:chOff x="2286000" y="2743200"/>
            <a:chExt cx="6934200" cy="2148464"/>
          </a:xfrm>
        </p:grpSpPr>
        <p:sp>
          <p:nvSpPr>
            <p:cNvPr id="4" name="Rectangle 3"/>
            <p:cNvSpPr/>
            <p:nvPr/>
          </p:nvSpPr>
          <p:spPr>
            <a:xfrm>
              <a:off x="2286000" y="2743200"/>
              <a:ext cx="6934200" cy="1815882"/>
            </a:xfrm>
            <a:prstGeom prst="rect">
              <a:avLst/>
            </a:prstGeom>
          </p:spPr>
          <p:txBody>
            <a:bodyPr wrap="square">
              <a:spAutoFit/>
            </a:bodyPr>
            <a:lstStyle/>
            <a:p>
              <a:pPr algn="ctr"/>
              <a:r>
                <a:rPr lang="en-US" sz="4000" dirty="0" smtClean="0">
                  <a:latin typeface="+mj-lt"/>
                </a:rPr>
                <a:t>The COSMIC system: </a:t>
              </a:r>
              <a:r>
                <a:rPr lang="en-US" sz="3600" dirty="0"/>
                <a:t>manages offloads from host processes to several different </a:t>
              </a:r>
              <a:r>
                <a:rPr lang="en-US" sz="3600" dirty="0" smtClean="0"/>
                <a:t>coprocessors.</a:t>
              </a:r>
              <a:endParaRPr lang="en-US" sz="3600" dirty="0"/>
            </a:p>
          </p:txBody>
        </p:sp>
        <p:sp>
          <p:nvSpPr>
            <p:cNvPr id="5" name="Rectangle 4"/>
            <p:cNvSpPr/>
            <p:nvPr/>
          </p:nvSpPr>
          <p:spPr>
            <a:xfrm>
              <a:off x="2286000" y="4491554"/>
              <a:ext cx="6400800" cy="400110"/>
            </a:xfrm>
            <a:prstGeom prst="rect">
              <a:avLst/>
            </a:prstGeom>
          </p:spPr>
          <p:txBody>
            <a:bodyPr wrap="square">
              <a:spAutoFit/>
            </a:bodyPr>
            <a:lstStyle/>
            <a:p>
              <a:endParaRPr lang="en-US" sz="2000" dirty="0">
                <a:solidFill>
                  <a:schemeClr val="tx2"/>
                </a:solidFill>
                <a:latin typeface="+mj-lt"/>
              </a:endParaRPr>
            </a:p>
          </p:txBody>
        </p:sp>
      </p:grpSp>
      <p:pic>
        <p:nvPicPr>
          <p:cNvPr id="8" name="Picture 7"/>
          <p:cNvPicPr>
            <a:picLocks noChangeAspect="1"/>
          </p:cNvPicPr>
          <p:nvPr/>
        </p:nvPicPr>
        <p:blipFill>
          <a:blip r:embed="rId3"/>
          <a:stretch>
            <a:fillRect/>
          </a:stretch>
        </p:blipFill>
        <p:spPr>
          <a:xfrm>
            <a:off x="8458200" y="2640230"/>
            <a:ext cx="8959695" cy="7037169"/>
          </a:xfrm>
          <a:prstGeom prst="rect">
            <a:avLst/>
          </a:prstGeom>
        </p:spPr>
      </p:pic>
    </p:spTree>
    <p:extLst>
      <p:ext uri="{BB962C8B-B14F-4D97-AF65-F5344CB8AC3E}">
        <p14:creationId xmlns:p14="http://schemas.microsoft.com/office/powerpoint/2010/main" val="1651593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5448300" cy="1269578"/>
          </a:xfrm>
        </p:spPr>
        <p:txBody>
          <a:bodyPr/>
          <a:lstStyle/>
          <a:p>
            <a:r>
              <a:rPr lang="en-US" dirty="0" smtClean="0"/>
              <a:t>Related Works</a:t>
            </a:r>
            <a:br>
              <a:rPr lang="en-US" dirty="0" smtClean="0"/>
            </a:br>
            <a:r>
              <a:rPr lang="en-US" sz="4000" dirty="0" smtClean="0"/>
              <a:t>COSMIC</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14</a:t>
            </a:fld>
            <a:endParaRPr/>
          </a:p>
        </p:txBody>
      </p:sp>
      <p:grpSp>
        <p:nvGrpSpPr>
          <p:cNvPr id="6" name="Group 5"/>
          <p:cNvGrpSpPr/>
          <p:nvPr/>
        </p:nvGrpSpPr>
        <p:grpSpPr>
          <a:xfrm>
            <a:off x="681404" y="2640228"/>
            <a:ext cx="6405196" cy="9057440"/>
            <a:chOff x="2197636" y="2743200"/>
            <a:chExt cx="7022564" cy="5890830"/>
          </a:xfrm>
        </p:grpSpPr>
        <p:sp>
          <p:nvSpPr>
            <p:cNvPr id="4" name="Rectangle 3"/>
            <p:cNvSpPr/>
            <p:nvPr/>
          </p:nvSpPr>
          <p:spPr>
            <a:xfrm>
              <a:off x="2286000" y="2743200"/>
              <a:ext cx="6934200" cy="1140988"/>
            </a:xfrm>
            <a:prstGeom prst="rect">
              <a:avLst/>
            </a:prstGeom>
          </p:spPr>
          <p:txBody>
            <a:bodyPr wrap="square">
              <a:spAutoFit/>
            </a:bodyPr>
            <a:lstStyle/>
            <a:p>
              <a:r>
                <a:rPr lang="en-US" sz="3600" dirty="0" smtClean="0">
                  <a:latin typeface="+mj-lt"/>
                </a:rPr>
                <a:t>The COSMIC Software Architecture: </a:t>
              </a:r>
              <a:r>
                <a:rPr lang="en-US" sz="3600" b="1" dirty="0" smtClean="0">
                  <a:latin typeface="+mj-lt"/>
                </a:rPr>
                <a:t>the client, the scheduler, the monitor</a:t>
              </a:r>
              <a:endParaRPr lang="en-US" sz="3200" b="1" dirty="0"/>
            </a:p>
          </p:txBody>
        </p:sp>
        <p:sp>
          <p:nvSpPr>
            <p:cNvPr id="5" name="Rectangle 4"/>
            <p:cNvSpPr/>
            <p:nvPr/>
          </p:nvSpPr>
          <p:spPr>
            <a:xfrm>
              <a:off x="2197636" y="4090092"/>
              <a:ext cx="6400800" cy="4543938"/>
            </a:xfrm>
            <a:prstGeom prst="rect">
              <a:avLst/>
            </a:prstGeom>
          </p:spPr>
          <p:txBody>
            <a:bodyPr wrap="square">
              <a:spAutoFit/>
            </a:bodyPr>
            <a:lstStyle/>
            <a:p>
              <a:pPr algn="just"/>
              <a:r>
                <a:rPr lang="en-US" sz="3200" b="1" dirty="0" smtClean="0">
                  <a:latin typeface="+mj-lt"/>
                </a:rPr>
                <a:t>1. The COSMIC Client:</a:t>
              </a:r>
              <a:r>
                <a:rPr lang="en-US" sz="3200" dirty="0" smtClean="0">
                  <a:latin typeface="+mj-lt"/>
                </a:rPr>
                <a:t> </a:t>
              </a:r>
              <a:r>
                <a:rPr lang="en-US" sz="3200" dirty="0"/>
                <a:t>The client intercepts COI calls and communicates with the scheduler for coprocessor </a:t>
              </a:r>
              <a:r>
                <a:rPr lang="en-US" sz="3200" dirty="0" smtClean="0"/>
                <a:t>resources.</a:t>
              </a:r>
              <a:endParaRPr lang="en-US" sz="3200" dirty="0"/>
            </a:p>
            <a:p>
              <a:pPr algn="just"/>
              <a:endParaRPr lang="en-US" sz="3200" dirty="0" smtClean="0">
                <a:latin typeface="+mj-lt"/>
              </a:endParaRPr>
            </a:p>
            <a:p>
              <a:pPr algn="just"/>
              <a:r>
                <a:rPr lang="en-US" sz="3200" b="1" dirty="0" smtClean="0">
                  <a:latin typeface="+mj-lt"/>
                </a:rPr>
                <a:t>2. The COSMIC Scheduler:</a:t>
              </a:r>
              <a:r>
                <a:rPr lang="en-US" sz="3200" dirty="0" smtClean="0">
                  <a:latin typeface="+mj-lt"/>
                </a:rPr>
                <a:t> </a:t>
              </a:r>
              <a:r>
                <a:rPr lang="en-US" sz="3200" dirty="0"/>
                <a:t>manages multiple user processes, offloads and several coprocessor devices, and arbitrates access to all coprocessor </a:t>
              </a:r>
              <a:r>
                <a:rPr lang="en-US" sz="3200" dirty="0" smtClean="0"/>
                <a:t>resources.</a:t>
              </a:r>
              <a:endParaRPr lang="en-US" sz="3200" dirty="0"/>
            </a:p>
            <a:p>
              <a:pPr algn="just"/>
              <a:endParaRPr lang="en-US" sz="3200" dirty="0" smtClean="0">
                <a:latin typeface="+mj-lt"/>
              </a:endParaRPr>
            </a:p>
            <a:p>
              <a:pPr algn="just"/>
              <a:r>
                <a:rPr lang="en-US" sz="3200" b="1" dirty="0" smtClean="0">
                  <a:latin typeface="+mj-lt"/>
                </a:rPr>
                <a:t>3. The COSMIC Monitor:</a:t>
              </a:r>
              <a:r>
                <a:rPr lang="en-US" sz="3200" dirty="0" smtClean="0">
                  <a:latin typeface="+mj-lt"/>
                </a:rPr>
                <a:t> </a:t>
              </a:r>
              <a:r>
                <a:rPr lang="en-US" sz="3200" dirty="0"/>
                <a:t>collects data about the state of the </a:t>
              </a:r>
              <a:r>
                <a:rPr lang="en-US" sz="3200" dirty="0" smtClean="0"/>
                <a:t>coprocessors.</a:t>
              </a:r>
              <a:endParaRPr lang="en-US" sz="3200" dirty="0"/>
            </a:p>
          </p:txBody>
        </p:sp>
      </p:grpSp>
      <p:pic>
        <p:nvPicPr>
          <p:cNvPr id="7" name="Picture 6"/>
          <p:cNvPicPr>
            <a:picLocks noChangeAspect="1"/>
          </p:cNvPicPr>
          <p:nvPr/>
        </p:nvPicPr>
        <p:blipFill>
          <a:blip r:embed="rId3"/>
          <a:stretch>
            <a:fillRect/>
          </a:stretch>
        </p:blipFill>
        <p:spPr>
          <a:xfrm>
            <a:off x="6896928" y="2640230"/>
            <a:ext cx="11086272" cy="7486091"/>
          </a:xfrm>
          <a:prstGeom prst="rect">
            <a:avLst/>
          </a:prstGeom>
        </p:spPr>
      </p:pic>
    </p:spTree>
    <p:extLst>
      <p:ext uri="{BB962C8B-B14F-4D97-AF65-F5344CB8AC3E}">
        <p14:creationId xmlns:p14="http://schemas.microsoft.com/office/powerpoint/2010/main" val="1979172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5448300" cy="1269578"/>
          </a:xfrm>
        </p:spPr>
        <p:txBody>
          <a:bodyPr/>
          <a:lstStyle/>
          <a:p>
            <a:r>
              <a:rPr lang="en-US" dirty="0" smtClean="0"/>
              <a:t>Related Works</a:t>
            </a:r>
            <a:br>
              <a:rPr lang="en-US" dirty="0" smtClean="0"/>
            </a:br>
            <a:r>
              <a:rPr lang="en-US" sz="4000" dirty="0" smtClean="0"/>
              <a:t>COSMIC</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15</a:t>
            </a:fld>
            <a:endParaRPr/>
          </a:p>
        </p:txBody>
      </p:sp>
      <p:sp>
        <p:nvSpPr>
          <p:cNvPr id="4" name="Rectangle 3"/>
          <p:cNvSpPr/>
          <p:nvPr/>
        </p:nvSpPr>
        <p:spPr>
          <a:xfrm>
            <a:off x="1600200" y="2612842"/>
            <a:ext cx="15316200" cy="3970318"/>
          </a:xfrm>
          <a:prstGeom prst="rect">
            <a:avLst/>
          </a:prstGeom>
        </p:spPr>
        <p:txBody>
          <a:bodyPr wrap="square">
            <a:spAutoFit/>
          </a:bodyPr>
          <a:lstStyle/>
          <a:p>
            <a:r>
              <a:rPr lang="en-US" sz="3600" b="1" dirty="0" smtClean="0"/>
              <a:t>The COSMIC Scheduler:</a:t>
            </a:r>
          </a:p>
          <a:p>
            <a:pPr marL="457200" indent="-457200">
              <a:buFontTx/>
              <a:buChar char="-"/>
            </a:pPr>
            <a:r>
              <a:rPr lang="en-US" sz="3600" dirty="0" smtClean="0"/>
              <a:t>The </a:t>
            </a:r>
            <a:r>
              <a:rPr lang="en-US" sz="3600" dirty="0"/>
              <a:t>scheduler is </a:t>
            </a:r>
            <a:r>
              <a:rPr lang="en-US" sz="3600" dirty="0" smtClean="0"/>
              <a:t>event-based.</a:t>
            </a:r>
          </a:p>
          <a:p>
            <a:pPr marL="457200" indent="-457200">
              <a:buFontTx/>
              <a:buChar char="-"/>
            </a:pPr>
            <a:r>
              <a:rPr lang="en-US" sz="3600" dirty="0" smtClean="0"/>
              <a:t>A </a:t>
            </a:r>
            <a:r>
              <a:rPr lang="en-US" sz="3600" dirty="0"/>
              <a:t>scheduling cycle is triggered by a </a:t>
            </a:r>
            <a:r>
              <a:rPr lang="en-US" sz="3600" i="1" dirty="0"/>
              <a:t>new event </a:t>
            </a:r>
            <a:r>
              <a:rPr lang="en-US" sz="3600" dirty="0"/>
              <a:t>that can be the arrival of a new process, the arrival of a new offload in an existing process, the dispatching of an offload to a Xeon Phi device, the completion of an offload or the completion of a process. </a:t>
            </a:r>
          </a:p>
          <a:p>
            <a:endParaRPr lang="en-US" sz="3600" b="1" dirty="0"/>
          </a:p>
        </p:txBody>
      </p:sp>
      <p:pic>
        <p:nvPicPr>
          <p:cNvPr id="8" name="Picture 7"/>
          <p:cNvPicPr>
            <a:picLocks noChangeAspect="1"/>
          </p:cNvPicPr>
          <p:nvPr/>
        </p:nvPicPr>
        <p:blipFill>
          <a:blip r:embed="rId3"/>
          <a:stretch>
            <a:fillRect/>
          </a:stretch>
        </p:blipFill>
        <p:spPr>
          <a:xfrm>
            <a:off x="228600" y="5943600"/>
            <a:ext cx="8588112" cy="5455843"/>
          </a:xfrm>
          <a:prstGeom prst="rect">
            <a:avLst/>
          </a:prstGeom>
        </p:spPr>
      </p:pic>
      <p:pic>
        <p:nvPicPr>
          <p:cNvPr id="9" name="Picture 8"/>
          <p:cNvPicPr>
            <a:picLocks noChangeAspect="1"/>
          </p:cNvPicPr>
          <p:nvPr/>
        </p:nvPicPr>
        <p:blipFill>
          <a:blip r:embed="rId4"/>
          <a:stretch>
            <a:fillRect/>
          </a:stretch>
        </p:blipFill>
        <p:spPr>
          <a:xfrm>
            <a:off x="8839200" y="5943600"/>
            <a:ext cx="9136116" cy="5455843"/>
          </a:xfrm>
          <a:prstGeom prst="rect">
            <a:avLst/>
          </a:prstGeom>
        </p:spPr>
      </p:pic>
      <p:sp>
        <p:nvSpPr>
          <p:cNvPr id="10" name="TextBox 9"/>
          <p:cNvSpPr txBox="1"/>
          <p:nvPr/>
        </p:nvSpPr>
        <p:spPr>
          <a:xfrm>
            <a:off x="860573" y="11430000"/>
            <a:ext cx="7324166" cy="584775"/>
          </a:xfrm>
          <a:prstGeom prst="rect">
            <a:avLst/>
          </a:prstGeom>
          <a:noFill/>
        </p:spPr>
        <p:txBody>
          <a:bodyPr wrap="square" rtlCol="0">
            <a:spAutoFit/>
          </a:bodyPr>
          <a:lstStyle/>
          <a:p>
            <a:pPr algn="ctr"/>
            <a:r>
              <a:rPr lang="en-US" sz="3200" b="1"/>
              <a:t>COSMIC scheduling procedure </a:t>
            </a:r>
            <a:endParaRPr lang="en-US" sz="3200"/>
          </a:p>
        </p:txBody>
      </p:sp>
      <p:sp>
        <p:nvSpPr>
          <p:cNvPr id="11" name="TextBox 10"/>
          <p:cNvSpPr txBox="1"/>
          <p:nvPr/>
        </p:nvSpPr>
        <p:spPr>
          <a:xfrm>
            <a:off x="9265227" y="11476554"/>
            <a:ext cx="8420100" cy="584775"/>
          </a:xfrm>
          <a:prstGeom prst="rect">
            <a:avLst/>
          </a:prstGeom>
          <a:noFill/>
        </p:spPr>
        <p:txBody>
          <a:bodyPr wrap="square" rtlCol="0">
            <a:spAutoFit/>
          </a:bodyPr>
          <a:lstStyle/>
          <a:p>
            <a:pPr algn="ctr"/>
            <a:r>
              <a:rPr lang="en-US" sz="3200" b="1"/>
              <a:t>First-fit aging algorithm for process scheduling </a:t>
            </a:r>
            <a:endParaRPr lang="en-US" sz="3200"/>
          </a:p>
        </p:txBody>
      </p:sp>
    </p:spTree>
    <p:extLst>
      <p:ext uri="{BB962C8B-B14F-4D97-AF65-F5344CB8AC3E}">
        <p14:creationId xmlns:p14="http://schemas.microsoft.com/office/powerpoint/2010/main" val="605399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13220700" cy="1823576"/>
          </a:xfrm>
        </p:spPr>
        <p:txBody>
          <a:bodyPr/>
          <a:lstStyle/>
          <a:p>
            <a:r>
              <a:rPr lang="en-US" dirty="0" smtClean="0"/>
              <a:t>Related Works</a:t>
            </a:r>
            <a:br>
              <a:rPr lang="en-US" dirty="0" smtClean="0"/>
            </a:br>
            <a:r>
              <a:rPr lang="en-US" sz="4000" dirty="0" smtClean="0"/>
              <a:t>Semi-Automatic Restructuring of </a:t>
            </a:r>
            <a:r>
              <a:rPr lang="en-US" sz="4000" dirty="0" err="1" smtClean="0"/>
              <a:t>Offloadable</a:t>
            </a:r>
            <a:r>
              <a:rPr lang="en-US" sz="4000" dirty="0" smtClean="0"/>
              <a:t> Tasks, 2015</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16</a:t>
            </a:fld>
            <a:endParaRPr/>
          </a:p>
        </p:txBody>
      </p:sp>
      <p:sp>
        <p:nvSpPr>
          <p:cNvPr id="4" name="Rectangle 3"/>
          <p:cNvSpPr/>
          <p:nvPr/>
        </p:nvSpPr>
        <p:spPr>
          <a:xfrm>
            <a:off x="761999" y="2209800"/>
            <a:ext cx="6677891" cy="10125849"/>
          </a:xfrm>
          <a:prstGeom prst="rect">
            <a:avLst/>
          </a:prstGeom>
        </p:spPr>
        <p:txBody>
          <a:bodyPr wrap="square">
            <a:spAutoFit/>
          </a:bodyPr>
          <a:lstStyle/>
          <a:p>
            <a:pPr algn="just"/>
            <a:r>
              <a:rPr lang="en-US" sz="3600" dirty="0"/>
              <a:t>T</a:t>
            </a:r>
            <a:r>
              <a:rPr lang="en-US" sz="3600" dirty="0" smtClean="0"/>
              <a:t>he </a:t>
            </a:r>
            <a:r>
              <a:rPr lang="en-US" sz="3600" dirty="0"/>
              <a:t>parallel loop by itself is not the best candidate for offload, just the most obvious one; and that a better candidate would be the </a:t>
            </a:r>
            <a:r>
              <a:rPr lang="en-US" sz="3600" b="1" i="1" dirty="0" err="1"/>
              <a:t>subloop</a:t>
            </a:r>
            <a:r>
              <a:rPr lang="en-US" sz="3600" dirty="0"/>
              <a:t> obtained by splitting the index range of the parallel loop into two </a:t>
            </a:r>
            <a:r>
              <a:rPr lang="en-US" sz="3600" dirty="0" smtClean="0"/>
              <a:t>parts.</a:t>
            </a:r>
          </a:p>
          <a:p>
            <a:pPr algn="just"/>
            <a:endParaRPr lang="en-US" sz="3600" dirty="0"/>
          </a:p>
          <a:p>
            <a:r>
              <a:rPr lang="en-US" sz="3600" dirty="0"/>
              <a:t>C</a:t>
            </a:r>
            <a:r>
              <a:rPr lang="en-US" sz="3600" dirty="0" smtClean="0"/>
              <a:t>ontribution </a:t>
            </a:r>
            <a:r>
              <a:rPr lang="en-US" sz="3600" dirty="0"/>
              <a:t>is the idea of </a:t>
            </a:r>
            <a:r>
              <a:rPr lang="en-US" sz="3600" b="1" i="1" dirty="0"/>
              <a:t>sub-offload</a:t>
            </a:r>
            <a:r>
              <a:rPr lang="en-US" sz="3600" dirty="0"/>
              <a:t> and </a:t>
            </a:r>
            <a:r>
              <a:rPr lang="en-US" sz="3600" b="1" i="1" dirty="0" smtClean="0"/>
              <a:t>super-offload</a:t>
            </a:r>
            <a:r>
              <a:rPr lang="en-US" sz="3600" dirty="0"/>
              <a:t>. </a:t>
            </a:r>
            <a:endParaRPr lang="en-US" sz="3600" dirty="0" smtClean="0"/>
          </a:p>
          <a:p>
            <a:pPr algn="just"/>
            <a:r>
              <a:rPr lang="en-US" sz="3600" dirty="0"/>
              <a:t> </a:t>
            </a:r>
            <a:r>
              <a:rPr lang="en-US" sz="3200" dirty="0" smtClean="0"/>
              <a:t>  + </a:t>
            </a:r>
            <a:r>
              <a:rPr lang="en-US" sz="3200" dirty="0"/>
              <a:t>In </a:t>
            </a:r>
            <a:r>
              <a:rPr lang="en-US" sz="3200" b="1" i="1" dirty="0"/>
              <a:t>sub-offload</a:t>
            </a:r>
            <a:r>
              <a:rPr lang="en-US" sz="3200" dirty="0"/>
              <a:t>, only part of the code region marked by the developer is offloaded to the accelerator, while the other part executes on the CPU in </a:t>
            </a:r>
            <a:r>
              <a:rPr lang="en-US" sz="3200" dirty="0" smtClean="0"/>
              <a:t>parallel.</a:t>
            </a:r>
          </a:p>
          <a:p>
            <a:pPr algn="just"/>
            <a:r>
              <a:rPr lang="en-US" sz="3200" dirty="0"/>
              <a:t> </a:t>
            </a:r>
            <a:r>
              <a:rPr lang="en-US" sz="3200" dirty="0" smtClean="0"/>
              <a:t>  + </a:t>
            </a:r>
            <a:r>
              <a:rPr lang="en-US" sz="3200" dirty="0"/>
              <a:t>In </a:t>
            </a:r>
            <a:r>
              <a:rPr lang="en-US" sz="3200" b="1" i="1" dirty="0"/>
              <a:t>super-offload</a:t>
            </a:r>
            <a:r>
              <a:rPr lang="en-US" sz="3200" dirty="0"/>
              <a:t>, a code region larger than the one specified by the developer is declared as the </a:t>
            </a:r>
            <a:r>
              <a:rPr lang="en-US" sz="3200" dirty="0" err="1"/>
              <a:t>offloadable</a:t>
            </a:r>
            <a:r>
              <a:rPr lang="en-US" sz="3200" dirty="0"/>
              <a:t> </a:t>
            </a:r>
            <a:r>
              <a:rPr lang="en-US" sz="3200" dirty="0" smtClean="0"/>
              <a:t>task.</a:t>
            </a:r>
            <a:endParaRPr lang="en-US" sz="3200" dirty="0"/>
          </a:p>
        </p:txBody>
      </p:sp>
      <p:pic>
        <p:nvPicPr>
          <p:cNvPr id="8" name="Picture 7"/>
          <p:cNvPicPr>
            <a:picLocks noChangeAspect="1"/>
          </p:cNvPicPr>
          <p:nvPr/>
        </p:nvPicPr>
        <p:blipFill>
          <a:blip r:embed="rId3"/>
          <a:stretch>
            <a:fillRect/>
          </a:stretch>
        </p:blipFill>
        <p:spPr>
          <a:xfrm>
            <a:off x="7543800" y="2362200"/>
            <a:ext cx="10210800" cy="7851812"/>
          </a:xfrm>
          <a:prstGeom prst="rect">
            <a:avLst/>
          </a:prstGeom>
        </p:spPr>
      </p:pic>
      <p:pic>
        <p:nvPicPr>
          <p:cNvPr id="9" name="Picture 8"/>
          <p:cNvPicPr>
            <a:picLocks noChangeAspect="1"/>
          </p:cNvPicPr>
          <p:nvPr/>
        </p:nvPicPr>
        <p:blipFill>
          <a:blip r:embed="rId4"/>
          <a:stretch>
            <a:fillRect/>
          </a:stretch>
        </p:blipFill>
        <p:spPr>
          <a:xfrm>
            <a:off x="8648700" y="10405006"/>
            <a:ext cx="8001000" cy="1658327"/>
          </a:xfrm>
          <a:prstGeom prst="rect">
            <a:avLst/>
          </a:prstGeom>
        </p:spPr>
      </p:pic>
      <p:sp>
        <p:nvSpPr>
          <p:cNvPr id="10" name="Rectangle 9"/>
          <p:cNvSpPr/>
          <p:nvPr/>
        </p:nvSpPr>
        <p:spPr>
          <a:xfrm>
            <a:off x="8620991" y="12035663"/>
            <a:ext cx="7924800" cy="1477328"/>
          </a:xfrm>
          <a:prstGeom prst="rect">
            <a:avLst/>
          </a:prstGeom>
        </p:spPr>
        <p:txBody>
          <a:bodyPr wrap="square">
            <a:spAutoFit/>
          </a:bodyPr>
          <a:lstStyle/>
          <a:p>
            <a:pPr algn="ctr"/>
            <a:r>
              <a:rPr lang="en-US" sz="3000" dirty="0"/>
              <a:t>CPU idle time and data transfer time as </a:t>
            </a:r>
            <a:r>
              <a:rPr lang="en-US" sz="3000" dirty="0" smtClean="0"/>
              <a:t>fractions </a:t>
            </a:r>
            <a:r>
              <a:rPr lang="en-US" sz="3000" dirty="0"/>
              <a:t>of total execution time when using Xeon Phi (MIC) </a:t>
            </a:r>
          </a:p>
        </p:txBody>
      </p:sp>
    </p:spTree>
    <p:extLst>
      <p:ext uri="{BB962C8B-B14F-4D97-AF65-F5344CB8AC3E}">
        <p14:creationId xmlns:p14="http://schemas.microsoft.com/office/powerpoint/2010/main" val="634981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12345228" cy="1269578"/>
          </a:xfrm>
        </p:spPr>
        <p:txBody>
          <a:bodyPr/>
          <a:lstStyle/>
          <a:p>
            <a:r>
              <a:rPr lang="en-US" dirty="0" smtClean="0"/>
              <a:t>Related Works</a:t>
            </a:r>
            <a:br>
              <a:rPr lang="en-US" dirty="0" smtClean="0"/>
            </a:br>
            <a:r>
              <a:rPr lang="en-US" sz="4000" dirty="0" err="1" smtClean="0"/>
              <a:t>Snaptify</a:t>
            </a:r>
            <a:r>
              <a:rPr lang="en-US" sz="4000" dirty="0" smtClean="0"/>
              <a:t>: Capturing Snapshots of Offload Apps, 2014</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17</a:t>
            </a:fld>
            <a:endParaRPr/>
          </a:p>
        </p:txBody>
      </p:sp>
      <p:sp>
        <p:nvSpPr>
          <p:cNvPr id="4" name="Rectangle 3"/>
          <p:cNvSpPr/>
          <p:nvPr/>
        </p:nvSpPr>
        <p:spPr>
          <a:xfrm>
            <a:off x="761999" y="2658844"/>
            <a:ext cx="8001001" cy="5570756"/>
          </a:xfrm>
          <a:prstGeom prst="rect">
            <a:avLst/>
          </a:prstGeom>
        </p:spPr>
        <p:txBody>
          <a:bodyPr wrap="square">
            <a:spAutoFit/>
          </a:bodyPr>
          <a:lstStyle/>
          <a:p>
            <a:pPr algn="just"/>
            <a:r>
              <a:rPr lang="en-US" sz="3600" dirty="0"/>
              <a:t>The core technique of </a:t>
            </a:r>
            <a:r>
              <a:rPr lang="en-US" sz="3600" dirty="0" err="1"/>
              <a:t>Snapify</a:t>
            </a:r>
            <a:r>
              <a:rPr lang="en-US" sz="3600" dirty="0"/>
              <a:t> is to take </a:t>
            </a:r>
            <a:r>
              <a:rPr lang="en-US" sz="3600" dirty="0" smtClean="0"/>
              <a:t>consistent </a:t>
            </a:r>
            <a:r>
              <a:rPr lang="en-US" sz="3600" dirty="0"/>
              <a:t>process snapshots of the communicating offload processes and their host </a:t>
            </a:r>
            <a:r>
              <a:rPr lang="en-US" sz="3600" dirty="0" smtClean="0"/>
              <a:t>processes. It </a:t>
            </a:r>
            <a:r>
              <a:rPr lang="en-US" sz="3600" dirty="0"/>
              <a:t>provides three novel features for Xeon Phi </a:t>
            </a:r>
            <a:r>
              <a:rPr lang="en-US" sz="3600" dirty="0" smtClean="0"/>
              <a:t>offload </a:t>
            </a:r>
            <a:r>
              <a:rPr lang="en-US" sz="3600" dirty="0"/>
              <a:t>applications: </a:t>
            </a:r>
            <a:endParaRPr lang="en-US" sz="3600" dirty="0" smtClean="0"/>
          </a:p>
          <a:p>
            <a:pPr algn="just"/>
            <a:r>
              <a:rPr lang="en-US" sz="3600" dirty="0"/>
              <a:t> </a:t>
            </a:r>
            <a:r>
              <a:rPr lang="en-US" sz="3600" dirty="0" smtClean="0"/>
              <a:t>  + checkpoint and restart</a:t>
            </a:r>
          </a:p>
          <a:p>
            <a:pPr algn="just"/>
            <a:r>
              <a:rPr lang="en-US" sz="3600" dirty="0"/>
              <a:t> </a:t>
            </a:r>
            <a:r>
              <a:rPr lang="en-US" sz="3600" dirty="0" smtClean="0"/>
              <a:t>  + process swapping</a:t>
            </a:r>
          </a:p>
          <a:p>
            <a:pPr algn="just"/>
            <a:r>
              <a:rPr lang="en-US" sz="3600" dirty="0" smtClean="0"/>
              <a:t>   + process migration</a:t>
            </a:r>
            <a:endParaRPr lang="en-US" sz="3600" dirty="0"/>
          </a:p>
          <a:p>
            <a:endParaRPr lang="en-US" sz="3200" dirty="0"/>
          </a:p>
        </p:txBody>
      </p:sp>
      <p:pic>
        <p:nvPicPr>
          <p:cNvPr id="5" name="Picture 4"/>
          <p:cNvPicPr>
            <a:picLocks noChangeAspect="1"/>
          </p:cNvPicPr>
          <p:nvPr/>
        </p:nvPicPr>
        <p:blipFill>
          <a:blip r:embed="rId3"/>
          <a:stretch>
            <a:fillRect/>
          </a:stretch>
        </p:blipFill>
        <p:spPr>
          <a:xfrm>
            <a:off x="9106728" y="2227092"/>
            <a:ext cx="7581072" cy="4648014"/>
          </a:xfrm>
          <a:prstGeom prst="rect">
            <a:avLst/>
          </a:prstGeom>
        </p:spPr>
      </p:pic>
      <p:pic>
        <p:nvPicPr>
          <p:cNvPr id="6" name="Picture 5"/>
          <p:cNvPicPr>
            <a:picLocks noChangeAspect="1"/>
          </p:cNvPicPr>
          <p:nvPr/>
        </p:nvPicPr>
        <p:blipFill>
          <a:blip r:embed="rId4"/>
          <a:stretch>
            <a:fillRect/>
          </a:stretch>
        </p:blipFill>
        <p:spPr>
          <a:xfrm>
            <a:off x="9106728" y="7543800"/>
            <a:ext cx="7200072" cy="4638973"/>
          </a:xfrm>
          <a:prstGeom prst="rect">
            <a:avLst/>
          </a:prstGeom>
        </p:spPr>
      </p:pic>
      <p:sp>
        <p:nvSpPr>
          <p:cNvPr id="11" name="Rectangle 10"/>
          <p:cNvSpPr/>
          <p:nvPr/>
        </p:nvSpPr>
        <p:spPr>
          <a:xfrm>
            <a:off x="9887364" y="6875106"/>
            <a:ext cx="6019800" cy="523220"/>
          </a:xfrm>
          <a:prstGeom prst="rect">
            <a:avLst/>
          </a:prstGeom>
        </p:spPr>
        <p:txBody>
          <a:bodyPr wrap="square">
            <a:spAutoFit/>
          </a:bodyPr>
          <a:lstStyle/>
          <a:p>
            <a:pPr algn="ctr"/>
            <a:r>
              <a:rPr lang="en-US" sz="2800" b="1" dirty="0"/>
              <a:t>The architecture of </a:t>
            </a:r>
            <a:r>
              <a:rPr lang="en-US" sz="2800" b="1" dirty="0" err="1" smtClean="0"/>
              <a:t>Snapify</a:t>
            </a:r>
            <a:endParaRPr lang="en-US" sz="2800" b="1" dirty="0"/>
          </a:p>
        </p:txBody>
      </p:sp>
      <p:sp>
        <p:nvSpPr>
          <p:cNvPr id="12" name="Rectangle 11"/>
          <p:cNvSpPr/>
          <p:nvPr/>
        </p:nvSpPr>
        <p:spPr>
          <a:xfrm>
            <a:off x="9696864" y="12146802"/>
            <a:ext cx="6019800" cy="523220"/>
          </a:xfrm>
          <a:prstGeom prst="rect">
            <a:avLst/>
          </a:prstGeom>
        </p:spPr>
        <p:txBody>
          <a:bodyPr wrap="square">
            <a:spAutoFit/>
          </a:bodyPr>
          <a:lstStyle/>
          <a:p>
            <a:pPr algn="ctr"/>
            <a:r>
              <a:rPr lang="en-US" sz="2800" b="1" dirty="0"/>
              <a:t>Overview of taking a </a:t>
            </a:r>
            <a:r>
              <a:rPr lang="en-US" sz="2800" b="1" dirty="0" smtClean="0"/>
              <a:t>snapshot</a:t>
            </a:r>
            <a:endParaRPr lang="en-US" sz="2800" b="1" dirty="0"/>
          </a:p>
        </p:txBody>
      </p:sp>
    </p:spTree>
    <p:extLst>
      <p:ext uri="{BB962C8B-B14F-4D97-AF65-F5344CB8AC3E}">
        <p14:creationId xmlns:p14="http://schemas.microsoft.com/office/powerpoint/2010/main" val="2106080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12345228" cy="1269578"/>
          </a:xfrm>
        </p:spPr>
        <p:txBody>
          <a:bodyPr/>
          <a:lstStyle/>
          <a:p>
            <a:r>
              <a:rPr lang="en-US" dirty="0" smtClean="0"/>
              <a:t>Related Works</a:t>
            </a:r>
            <a:br>
              <a:rPr lang="en-US" dirty="0" smtClean="0"/>
            </a:br>
            <a:r>
              <a:rPr lang="en-US" sz="4000" dirty="0" smtClean="0"/>
              <a:t>Efficient Query Processing on Many-Core Arc, 2016</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18</a:t>
            </a:fld>
            <a:endParaRPr/>
          </a:p>
        </p:txBody>
      </p:sp>
      <p:sp>
        <p:nvSpPr>
          <p:cNvPr id="4" name="Rectangle 3"/>
          <p:cNvSpPr/>
          <p:nvPr/>
        </p:nvSpPr>
        <p:spPr>
          <a:xfrm>
            <a:off x="761999" y="2658844"/>
            <a:ext cx="5791201" cy="6863417"/>
          </a:xfrm>
          <a:prstGeom prst="rect">
            <a:avLst/>
          </a:prstGeom>
        </p:spPr>
        <p:txBody>
          <a:bodyPr wrap="square">
            <a:spAutoFit/>
          </a:bodyPr>
          <a:lstStyle/>
          <a:p>
            <a:r>
              <a:rPr lang="en-US" sz="3600" dirty="0"/>
              <a:t>With the trend towards </a:t>
            </a:r>
            <a:r>
              <a:rPr lang="en-US" sz="3600" b="1" dirty="0" smtClean="0"/>
              <a:t>many-core architectures</a:t>
            </a:r>
            <a:r>
              <a:rPr lang="en-US" sz="3600" dirty="0"/>
              <a:t>, query operator optimizations, and efficient query scheduling on such many-core architectures remain as </a:t>
            </a:r>
            <a:r>
              <a:rPr lang="en-US" sz="3600" dirty="0" smtClean="0"/>
              <a:t>challenging </a:t>
            </a:r>
            <a:r>
              <a:rPr lang="en-US" sz="3600" dirty="0"/>
              <a:t>issues</a:t>
            </a:r>
            <a:r>
              <a:rPr lang="en-US" sz="3600" dirty="0" smtClean="0"/>
              <a:t>.</a:t>
            </a:r>
            <a:endParaRPr lang="en-US" sz="3600" dirty="0"/>
          </a:p>
          <a:p>
            <a:endParaRPr lang="en-US" sz="3200" dirty="0" smtClean="0"/>
          </a:p>
          <a:p>
            <a:r>
              <a:rPr lang="en-US" sz="3200" b="1" dirty="0" err="1" smtClean="0"/>
              <a:t>PhiDB</a:t>
            </a:r>
            <a:r>
              <a:rPr lang="en-US" sz="3200" dirty="0" smtClean="0"/>
              <a:t> </a:t>
            </a:r>
            <a:r>
              <a:rPr lang="en-US" sz="3200" dirty="0"/>
              <a:t>has 5 main </a:t>
            </a:r>
            <a:r>
              <a:rPr lang="en-US" sz="3200" dirty="0" smtClean="0"/>
              <a:t>components:</a:t>
            </a:r>
          </a:p>
          <a:p>
            <a:r>
              <a:rPr lang="en-US" sz="3200" dirty="0"/>
              <a:t> </a:t>
            </a:r>
            <a:r>
              <a:rPr lang="en-US" sz="3200" dirty="0" smtClean="0"/>
              <a:t>  + Query Parser</a:t>
            </a:r>
          </a:p>
          <a:p>
            <a:r>
              <a:rPr lang="en-US" sz="3200" dirty="0"/>
              <a:t> </a:t>
            </a:r>
            <a:r>
              <a:rPr lang="en-US" sz="3200" dirty="0" smtClean="0"/>
              <a:t>  + Query Optimizer</a:t>
            </a:r>
          </a:p>
          <a:p>
            <a:r>
              <a:rPr lang="en-US" sz="3200" dirty="0"/>
              <a:t> </a:t>
            </a:r>
            <a:r>
              <a:rPr lang="en-US" sz="3200" dirty="0" smtClean="0"/>
              <a:t>  + Query </a:t>
            </a:r>
            <a:r>
              <a:rPr lang="en-US" sz="3200" dirty="0"/>
              <a:t>Execution </a:t>
            </a:r>
            <a:r>
              <a:rPr lang="en-US" sz="3200" dirty="0" smtClean="0"/>
              <a:t>Scheduler,</a:t>
            </a:r>
          </a:p>
          <a:p>
            <a:r>
              <a:rPr lang="en-US" sz="3200" dirty="0"/>
              <a:t> </a:t>
            </a:r>
            <a:r>
              <a:rPr lang="en-US" sz="3200" dirty="0" smtClean="0"/>
              <a:t>  + Thread Pool</a:t>
            </a:r>
          </a:p>
          <a:p>
            <a:r>
              <a:rPr lang="en-US" sz="3200" dirty="0"/>
              <a:t> </a:t>
            </a:r>
            <a:r>
              <a:rPr lang="en-US" sz="3200" dirty="0" smtClean="0"/>
              <a:t>  + Query </a:t>
            </a:r>
            <a:r>
              <a:rPr lang="en-US" sz="3200" dirty="0"/>
              <a:t>Processing </a:t>
            </a:r>
            <a:r>
              <a:rPr lang="en-US" sz="3200" dirty="0" smtClean="0"/>
              <a:t>Engine</a:t>
            </a:r>
            <a:endParaRPr lang="en-US" sz="3200" dirty="0"/>
          </a:p>
        </p:txBody>
      </p:sp>
      <p:sp>
        <p:nvSpPr>
          <p:cNvPr id="12" name="Rectangle 11"/>
          <p:cNvSpPr/>
          <p:nvPr/>
        </p:nvSpPr>
        <p:spPr>
          <a:xfrm>
            <a:off x="9601200" y="9874147"/>
            <a:ext cx="6019800" cy="523220"/>
          </a:xfrm>
          <a:prstGeom prst="rect">
            <a:avLst/>
          </a:prstGeom>
        </p:spPr>
        <p:txBody>
          <a:bodyPr wrap="square">
            <a:spAutoFit/>
          </a:bodyPr>
          <a:lstStyle/>
          <a:p>
            <a:pPr algn="ctr"/>
            <a:r>
              <a:rPr lang="en-US" sz="2800" b="1" dirty="0" smtClean="0"/>
              <a:t>System overview of </a:t>
            </a:r>
            <a:r>
              <a:rPr lang="en-US" sz="2800" b="1" dirty="0" err="1" smtClean="0"/>
              <a:t>PhiDB</a:t>
            </a:r>
            <a:endParaRPr lang="en-US" sz="2800" b="1" dirty="0"/>
          </a:p>
        </p:txBody>
      </p:sp>
      <p:pic>
        <p:nvPicPr>
          <p:cNvPr id="7" name="Picture 6"/>
          <p:cNvPicPr>
            <a:picLocks noChangeAspect="1"/>
          </p:cNvPicPr>
          <p:nvPr/>
        </p:nvPicPr>
        <p:blipFill>
          <a:blip r:embed="rId3"/>
          <a:stretch>
            <a:fillRect/>
          </a:stretch>
        </p:blipFill>
        <p:spPr>
          <a:xfrm>
            <a:off x="7239000" y="2891510"/>
            <a:ext cx="10744200" cy="6966887"/>
          </a:xfrm>
          <a:prstGeom prst="rect">
            <a:avLst/>
          </a:prstGeom>
        </p:spPr>
      </p:pic>
    </p:spTree>
    <p:extLst>
      <p:ext uri="{BB962C8B-B14F-4D97-AF65-F5344CB8AC3E}">
        <p14:creationId xmlns:p14="http://schemas.microsoft.com/office/powerpoint/2010/main" val="173800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14516100" cy="1823576"/>
          </a:xfrm>
        </p:spPr>
        <p:txBody>
          <a:bodyPr/>
          <a:lstStyle/>
          <a:p>
            <a:r>
              <a:rPr lang="en-US" dirty="0" smtClean="0"/>
              <a:t>Related Works</a:t>
            </a:r>
            <a:br>
              <a:rPr lang="en-US" dirty="0" smtClean="0"/>
            </a:br>
            <a:r>
              <a:rPr lang="en-US" sz="4000" dirty="0"/>
              <a:t>Similarity (</a:t>
            </a:r>
            <a:r>
              <a:rPr lang="en-US" sz="4000" i="1" dirty="0"/>
              <a:t>range </a:t>
            </a:r>
            <a:r>
              <a:rPr lang="en-US" sz="4000" dirty="0"/>
              <a:t>and </a:t>
            </a:r>
            <a:r>
              <a:rPr lang="en-US" sz="4000" i="1" dirty="0" err="1"/>
              <a:t>k</a:t>
            </a:r>
            <a:r>
              <a:rPr lang="en-US" sz="4000" dirty="0" err="1"/>
              <a:t>NN</a:t>
            </a:r>
            <a:r>
              <a:rPr lang="en-US" sz="4000" dirty="0"/>
              <a:t>) queries </a:t>
            </a:r>
            <a:r>
              <a:rPr lang="en-US" sz="4000" dirty="0" smtClean="0"/>
              <a:t>processing on Xeon Phi, 2016</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19</a:t>
            </a:fld>
            <a:endParaRPr/>
          </a:p>
        </p:txBody>
      </p:sp>
      <p:sp>
        <p:nvSpPr>
          <p:cNvPr id="4" name="Rectangle 3"/>
          <p:cNvSpPr/>
          <p:nvPr/>
        </p:nvSpPr>
        <p:spPr>
          <a:xfrm>
            <a:off x="761999" y="2658844"/>
            <a:ext cx="7086601" cy="3785652"/>
          </a:xfrm>
          <a:prstGeom prst="rect">
            <a:avLst/>
          </a:prstGeom>
        </p:spPr>
        <p:txBody>
          <a:bodyPr wrap="square">
            <a:spAutoFit/>
          </a:bodyPr>
          <a:lstStyle/>
          <a:p>
            <a:pPr algn="just"/>
            <a:r>
              <a:rPr lang="en-US" sz="4000" dirty="0" smtClean="0"/>
              <a:t>The paper implements </a:t>
            </a:r>
            <a:r>
              <a:rPr lang="en-US" sz="4000" dirty="0"/>
              <a:t>and </a:t>
            </a:r>
            <a:r>
              <a:rPr lang="en-US" sz="4000" dirty="0" smtClean="0"/>
              <a:t>compares </a:t>
            </a:r>
            <a:r>
              <a:rPr lang="en-US" sz="4000" dirty="0"/>
              <a:t>different </a:t>
            </a:r>
            <a:r>
              <a:rPr lang="en-US" sz="4000" dirty="0" smtClean="0"/>
              <a:t>exhaustive </a:t>
            </a:r>
            <a:r>
              <a:rPr lang="en-US" sz="4000" dirty="0"/>
              <a:t>and indexing algorithms to solve similarity queries (</a:t>
            </a:r>
            <a:r>
              <a:rPr lang="en-US" sz="4000" i="1" dirty="0" err="1"/>
              <a:t>k</a:t>
            </a:r>
            <a:r>
              <a:rPr lang="en-US" sz="4000" dirty="0" err="1"/>
              <a:t>NN</a:t>
            </a:r>
            <a:r>
              <a:rPr lang="en-US" sz="4000" dirty="0"/>
              <a:t> and </a:t>
            </a:r>
            <a:r>
              <a:rPr lang="en-US" sz="4000" i="1" dirty="0"/>
              <a:t>range </a:t>
            </a:r>
            <a:r>
              <a:rPr lang="en-US" sz="4000" dirty="0"/>
              <a:t>queries) on an Intel Xeon Phi </a:t>
            </a:r>
            <a:r>
              <a:rPr lang="en-US" sz="4000" dirty="0" smtClean="0"/>
              <a:t>coprocessor.</a:t>
            </a:r>
            <a:endParaRPr lang="en-US" sz="4000" dirty="0"/>
          </a:p>
        </p:txBody>
      </p:sp>
      <p:sp>
        <p:nvSpPr>
          <p:cNvPr id="12" name="Rectangle 11"/>
          <p:cNvSpPr/>
          <p:nvPr/>
        </p:nvSpPr>
        <p:spPr>
          <a:xfrm>
            <a:off x="9677400" y="9859724"/>
            <a:ext cx="6019800" cy="954107"/>
          </a:xfrm>
          <a:prstGeom prst="rect">
            <a:avLst/>
          </a:prstGeom>
        </p:spPr>
        <p:txBody>
          <a:bodyPr wrap="square">
            <a:spAutoFit/>
          </a:bodyPr>
          <a:lstStyle/>
          <a:p>
            <a:pPr algn="ctr"/>
            <a:r>
              <a:rPr lang="en-US" sz="2800" b="1" dirty="0"/>
              <a:t>Exhaustive algorithms solving range queries in Xeon </a:t>
            </a:r>
            <a:r>
              <a:rPr lang="en-US" sz="2800" b="1" dirty="0" smtClean="0"/>
              <a:t>Phi</a:t>
            </a:r>
            <a:endParaRPr lang="en-US" sz="2800" b="1" dirty="0"/>
          </a:p>
        </p:txBody>
      </p:sp>
      <p:pic>
        <p:nvPicPr>
          <p:cNvPr id="6" name="Picture 5"/>
          <p:cNvPicPr>
            <a:picLocks noChangeAspect="1"/>
          </p:cNvPicPr>
          <p:nvPr/>
        </p:nvPicPr>
        <p:blipFill>
          <a:blip r:embed="rId3"/>
          <a:stretch>
            <a:fillRect/>
          </a:stretch>
        </p:blipFill>
        <p:spPr>
          <a:xfrm>
            <a:off x="8077200" y="2736539"/>
            <a:ext cx="9220200" cy="6997300"/>
          </a:xfrm>
          <a:prstGeom prst="rect">
            <a:avLst/>
          </a:prstGeom>
        </p:spPr>
      </p:pic>
    </p:spTree>
    <p:extLst>
      <p:ext uri="{BB962C8B-B14F-4D97-AF65-F5344CB8AC3E}">
        <p14:creationId xmlns:p14="http://schemas.microsoft.com/office/powerpoint/2010/main" val="198503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5448300" cy="840230"/>
          </a:xfrm>
        </p:spPr>
        <p:txBody>
          <a:bodyPr/>
          <a:lstStyle/>
          <a:p>
            <a:r>
              <a:rPr lang="en-US" sz="5400" dirty="0" err="1" smtClean="0"/>
              <a:t>IPython</a:t>
            </a:r>
            <a:endParaRPr lang="en-US" sz="5400" dirty="0"/>
          </a:p>
        </p:txBody>
      </p:sp>
      <p:sp>
        <p:nvSpPr>
          <p:cNvPr id="3" name="Slide Number Placeholder 2"/>
          <p:cNvSpPr>
            <a:spLocks noGrp="1"/>
          </p:cNvSpPr>
          <p:nvPr>
            <p:ph type="sldNum" sz="quarter" idx="10"/>
          </p:nvPr>
        </p:nvSpPr>
        <p:spPr/>
        <p:txBody>
          <a:bodyPr/>
          <a:lstStyle/>
          <a:p>
            <a:pPr algn="l"/>
            <a:r>
              <a:rPr lang="en-US" smtClean="0"/>
              <a:t>page</a:t>
            </a:r>
          </a:p>
          <a:p>
            <a:pPr algn="l"/>
            <a:r>
              <a:rPr lang="en-US" smtClean="0"/>
              <a:t>0</a:t>
            </a:r>
            <a:fld id="{37D409AB-2201-4E18-8A34-C31753AD9B06}" type="slidenum">
              <a:rPr lang="en-US" smtClean="0"/>
              <a:pPr algn="l"/>
              <a:t>2</a:t>
            </a:fld>
            <a:endParaRPr lang="en-US"/>
          </a:p>
        </p:txBody>
      </p:sp>
      <p:sp>
        <p:nvSpPr>
          <p:cNvPr id="4" name="Content Placeholder 1"/>
          <p:cNvSpPr txBox="1">
            <a:spLocks/>
          </p:cNvSpPr>
          <p:nvPr/>
        </p:nvSpPr>
        <p:spPr>
          <a:xfrm>
            <a:off x="1752600" y="2100708"/>
            <a:ext cx="5638800" cy="932929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buNone/>
            </a:pPr>
            <a:r>
              <a:rPr lang="en-US" dirty="0"/>
              <a:t>The </a:t>
            </a:r>
            <a:r>
              <a:rPr lang="en-US" dirty="0" err="1"/>
              <a:t>Jupyter</a:t>
            </a:r>
            <a:r>
              <a:rPr lang="en-US" dirty="0"/>
              <a:t> </a:t>
            </a:r>
            <a:r>
              <a:rPr lang="en-US" dirty="0" smtClean="0"/>
              <a:t>Notebook</a:t>
            </a:r>
          </a:p>
          <a:p>
            <a:pPr marL="0" indent="0" algn="just">
              <a:lnSpc>
                <a:spcPct val="100000"/>
              </a:lnSpc>
              <a:buNone/>
            </a:pPr>
            <a:r>
              <a:rPr lang="en-US" sz="4400" dirty="0"/>
              <a:t>The </a:t>
            </a:r>
            <a:r>
              <a:rPr lang="en-US" sz="4400" dirty="0" err="1"/>
              <a:t>Jupyter</a:t>
            </a:r>
            <a:r>
              <a:rPr lang="en-US" sz="4400" dirty="0"/>
              <a:t> Notebook is an </a:t>
            </a:r>
            <a:r>
              <a:rPr lang="en-US" sz="4400" dirty="0" err="1" smtClean="0"/>
              <a:t>opensource</a:t>
            </a:r>
            <a:r>
              <a:rPr lang="en-US" sz="4400" dirty="0" smtClean="0"/>
              <a:t> </a:t>
            </a:r>
            <a:r>
              <a:rPr lang="en-US" sz="4400" dirty="0"/>
              <a:t>web application that allows you to create and share documents that contain live code, </a:t>
            </a:r>
            <a:r>
              <a:rPr lang="en-US" sz="4400" dirty="0" smtClean="0"/>
              <a:t>equations, visualizations </a:t>
            </a:r>
            <a:r>
              <a:rPr lang="en-US" sz="4400" dirty="0"/>
              <a:t>and explanatory </a:t>
            </a:r>
            <a:r>
              <a:rPr lang="en-US" sz="4400" dirty="0" smtClean="0"/>
              <a:t>text</a:t>
            </a:r>
            <a:endParaRPr lang="en-US" dirty="0"/>
          </a:p>
        </p:txBody>
      </p:sp>
      <p:pic>
        <p:nvPicPr>
          <p:cNvPr id="5" name="Picture 4"/>
          <p:cNvPicPr>
            <a:picLocks noChangeAspect="1"/>
          </p:cNvPicPr>
          <p:nvPr/>
        </p:nvPicPr>
        <p:blipFill>
          <a:blip r:embed="rId3"/>
          <a:stretch>
            <a:fillRect/>
          </a:stretch>
        </p:blipFill>
        <p:spPr>
          <a:xfrm>
            <a:off x="7282068" y="2133600"/>
            <a:ext cx="10853532" cy="8718550"/>
          </a:xfrm>
          <a:prstGeom prst="rect">
            <a:avLst/>
          </a:prstGeom>
        </p:spPr>
      </p:pic>
    </p:spTree>
    <p:extLst>
      <p:ext uri="{BB962C8B-B14F-4D97-AF65-F5344CB8AC3E}">
        <p14:creationId xmlns:p14="http://schemas.microsoft.com/office/powerpoint/2010/main" val="1830176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4610100" cy="1269578"/>
          </a:xfrm>
        </p:spPr>
        <p:txBody>
          <a:bodyPr/>
          <a:lstStyle/>
          <a:p>
            <a:r>
              <a:rPr lang="en-US" dirty="0" smtClean="0"/>
              <a:t>Goal and Scope</a:t>
            </a:r>
            <a:br>
              <a:rPr lang="en-US" dirty="0" smtClean="0"/>
            </a:br>
            <a:r>
              <a:rPr lang="en-US" sz="4000" dirty="0" smtClean="0"/>
              <a:t>of Thesis</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20</a:t>
            </a:fld>
            <a:endParaRPr/>
          </a:p>
        </p:txBody>
      </p:sp>
      <p:sp>
        <p:nvSpPr>
          <p:cNvPr id="4" name="Rectangle 3"/>
          <p:cNvSpPr/>
          <p:nvPr/>
        </p:nvSpPr>
        <p:spPr>
          <a:xfrm>
            <a:off x="761999" y="2658844"/>
            <a:ext cx="8658606" cy="7478970"/>
          </a:xfrm>
          <a:prstGeom prst="rect">
            <a:avLst/>
          </a:prstGeom>
        </p:spPr>
        <p:txBody>
          <a:bodyPr wrap="square">
            <a:spAutoFit/>
          </a:bodyPr>
          <a:lstStyle/>
          <a:p>
            <a:pPr marL="742950" indent="-742950" algn="just">
              <a:buAutoNum type="arabicPeriod"/>
            </a:pPr>
            <a:r>
              <a:rPr lang="en-US" sz="4000" dirty="0" smtClean="0"/>
              <a:t>Propose a scheduling solution for allocating resources (CPU, Memory) for multiple users on </a:t>
            </a:r>
            <a:r>
              <a:rPr lang="en-US" sz="4000" b="1" dirty="0" smtClean="0"/>
              <a:t>the cluster </a:t>
            </a:r>
            <a:r>
              <a:rPr lang="en-US" sz="4000" b="1" dirty="0" err="1" smtClean="0"/>
              <a:t>SuperNode</a:t>
            </a:r>
            <a:r>
              <a:rPr lang="en-US" sz="4000" b="1" dirty="0" smtClean="0"/>
              <a:t>-XP</a:t>
            </a:r>
            <a:r>
              <a:rPr lang="en-US" sz="4000" dirty="0" smtClean="0"/>
              <a:t>.</a:t>
            </a:r>
          </a:p>
          <a:p>
            <a:pPr marL="742950" indent="-742950" algn="just">
              <a:buAutoNum type="arabicPeriod"/>
            </a:pPr>
            <a:r>
              <a:rPr lang="en-US" sz="4000" dirty="0" smtClean="0"/>
              <a:t>The solutions has to ensure that no memory and thread oversubscription</a:t>
            </a:r>
            <a:r>
              <a:rPr lang="en-US" sz="4000" dirty="0"/>
              <a:t> </a:t>
            </a:r>
            <a:r>
              <a:rPr lang="en-US" sz="4000" dirty="0" smtClean="0"/>
              <a:t>when submitting jobs on Xeon-Phi as a single node.</a:t>
            </a:r>
          </a:p>
          <a:p>
            <a:pPr marL="742950" indent="-742950" algn="just">
              <a:buAutoNum type="arabicPeriod"/>
            </a:pPr>
            <a:r>
              <a:rPr lang="en-US" sz="4000" dirty="0" smtClean="0"/>
              <a:t>Evaluate the solution based on criteria: % average core utilization of Xeon Phi, make-span, turn-around-time.</a:t>
            </a:r>
            <a:endParaRPr lang="en-US" sz="4000" dirty="0"/>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9591295" y="3512501"/>
            <a:ext cx="8544305" cy="5561550"/>
          </a:xfrm>
          <a:prstGeom prst="rect">
            <a:avLst/>
          </a:prstGeom>
          <a:noFill/>
          <a:ln>
            <a:noFill/>
          </a:ln>
        </p:spPr>
      </p:pic>
      <p:sp>
        <p:nvSpPr>
          <p:cNvPr id="8" name="Oval 7"/>
          <p:cNvSpPr/>
          <p:nvPr/>
        </p:nvSpPr>
        <p:spPr>
          <a:xfrm>
            <a:off x="12551155" y="765508"/>
            <a:ext cx="2336800" cy="11184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Scheduler?</a:t>
            </a:r>
            <a:endParaRPr lang="en-US" sz="2400" b="1">
              <a:solidFill>
                <a:schemeClr val="tx1"/>
              </a:solidFill>
            </a:endParaRPr>
          </a:p>
        </p:txBody>
      </p:sp>
      <p:sp>
        <p:nvSpPr>
          <p:cNvPr id="15" name="Snip Same Side Corner Rectangle 14"/>
          <p:cNvSpPr/>
          <p:nvPr/>
        </p:nvSpPr>
        <p:spPr>
          <a:xfrm>
            <a:off x="9762107" y="2031459"/>
            <a:ext cx="3131310" cy="1219200"/>
          </a:xfrm>
          <a:prstGeom prst="snip2SameRect">
            <a:avLst/>
          </a:prstGeom>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002060"/>
                  </a:solidFill>
                </a:ln>
                <a:solidFill>
                  <a:srgbClr val="002060"/>
                </a:solidFill>
              </a:rPr>
              <a:t>CPU/Data Intensive Apps</a:t>
            </a:r>
            <a:endParaRPr lang="en-US" dirty="0">
              <a:ln>
                <a:solidFill>
                  <a:srgbClr val="002060"/>
                </a:solidFill>
              </a:ln>
              <a:solidFill>
                <a:srgbClr val="002060"/>
              </a:solidFill>
            </a:endParaRPr>
          </a:p>
        </p:txBody>
      </p:sp>
      <p:sp>
        <p:nvSpPr>
          <p:cNvPr id="16" name="Snip Same Side Corner Rectangle 15"/>
          <p:cNvSpPr/>
          <p:nvPr/>
        </p:nvSpPr>
        <p:spPr>
          <a:xfrm>
            <a:off x="14630400" y="2031459"/>
            <a:ext cx="3131310" cy="1219200"/>
          </a:xfrm>
          <a:prstGeom prst="snip2Same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C00000"/>
                  </a:solidFill>
                </a:ln>
              </a:rPr>
              <a:t>Dynamic Apps</a:t>
            </a:r>
            <a:endParaRPr lang="en-US" dirty="0">
              <a:ln>
                <a:solidFill>
                  <a:srgbClr val="C00000"/>
                </a:solidFill>
              </a:ln>
            </a:endParaRPr>
          </a:p>
        </p:txBody>
      </p:sp>
      <p:cxnSp>
        <p:nvCxnSpPr>
          <p:cNvPr id="17" name="Straight Arrow Connector 16"/>
          <p:cNvCxnSpPr/>
          <p:nvPr/>
        </p:nvCxnSpPr>
        <p:spPr>
          <a:xfrm flipH="1">
            <a:off x="11327762" y="1720204"/>
            <a:ext cx="1565609" cy="3112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545739" y="1720204"/>
            <a:ext cx="1650316" cy="3112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11196051" y="9315023"/>
            <a:ext cx="2385577" cy="3185598"/>
          </a:xfrm>
          <a:prstGeom prst="rect">
            <a:avLst/>
          </a:prstGeom>
        </p:spPr>
      </p:pic>
      <p:pic>
        <p:nvPicPr>
          <p:cNvPr id="20" name="Picture 19"/>
          <p:cNvPicPr>
            <a:picLocks noChangeAspect="1"/>
          </p:cNvPicPr>
          <p:nvPr/>
        </p:nvPicPr>
        <p:blipFill>
          <a:blip r:embed="rId5"/>
          <a:stretch>
            <a:fillRect/>
          </a:stretch>
        </p:blipFill>
        <p:spPr>
          <a:xfrm>
            <a:off x="13581628" y="9328663"/>
            <a:ext cx="2344172" cy="3171958"/>
          </a:xfrm>
          <a:prstGeom prst="rect">
            <a:avLst/>
          </a:prstGeom>
        </p:spPr>
      </p:pic>
    </p:spTree>
    <p:extLst>
      <p:ext uri="{BB962C8B-B14F-4D97-AF65-F5344CB8AC3E}">
        <p14:creationId xmlns:p14="http://schemas.microsoft.com/office/powerpoint/2010/main" val="148080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4610100" cy="1269578"/>
          </a:xfrm>
        </p:spPr>
        <p:txBody>
          <a:bodyPr/>
          <a:lstStyle/>
          <a:p>
            <a:r>
              <a:rPr lang="en-US" dirty="0" smtClean="0"/>
              <a:t>Meaning</a:t>
            </a:r>
            <a:br>
              <a:rPr lang="en-US" dirty="0" smtClean="0"/>
            </a:br>
            <a:r>
              <a:rPr lang="en-US" sz="4000" dirty="0" smtClean="0"/>
              <a:t>of Thesis</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21</a:t>
            </a:fld>
            <a:endParaRPr/>
          </a:p>
        </p:txBody>
      </p:sp>
      <p:sp>
        <p:nvSpPr>
          <p:cNvPr id="4" name="Rectangle 3"/>
          <p:cNvSpPr/>
          <p:nvPr/>
        </p:nvSpPr>
        <p:spPr>
          <a:xfrm>
            <a:off x="761999" y="2658844"/>
            <a:ext cx="8066938" cy="3785652"/>
          </a:xfrm>
          <a:prstGeom prst="rect">
            <a:avLst/>
          </a:prstGeom>
        </p:spPr>
        <p:txBody>
          <a:bodyPr wrap="square">
            <a:spAutoFit/>
          </a:bodyPr>
          <a:lstStyle/>
          <a:p>
            <a:pPr marL="742950" indent="-742950" algn="just">
              <a:buAutoNum type="arabicPeriod"/>
            </a:pPr>
            <a:r>
              <a:rPr lang="en-US" sz="4000" b="1" dirty="0" smtClean="0"/>
              <a:t>At the side of user</a:t>
            </a:r>
            <a:r>
              <a:rPr lang="en-US" sz="4000" dirty="0" smtClean="0"/>
              <a:t>: ensure that the allocated resources are enough and no conflict with other users.</a:t>
            </a:r>
          </a:p>
          <a:p>
            <a:pPr marL="742950" indent="-742950" algn="just">
              <a:buAutoNum type="arabicPeriod"/>
            </a:pPr>
            <a:r>
              <a:rPr lang="en-US" sz="4000" b="1" dirty="0" smtClean="0"/>
              <a:t>At the side of system</a:t>
            </a:r>
            <a:r>
              <a:rPr lang="en-US" sz="4000" dirty="0" smtClean="0"/>
              <a:t>: improve the resource utilization and the throughput of system.</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9420605" y="3512501"/>
            <a:ext cx="8544305" cy="5561550"/>
          </a:xfrm>
          <a:prstGeom prst="rect">
            <a:avLst/>
          </a:prstGeom>
          <a:noFill/>
          <a:ln>
            <a:noFill/>
          </a:ln>
        </p:spPr>
      </p:pic>
      <p:sp>
        <p:nvSpPr>
          <p:cNvPr id="8" name="Oval 7"/>
          <p:cNvSpPr/>
          <p:nvPr/>
        </p:nvSpPr>
        <p:spPr>
          <a:xfrm>
            <a:off x="12551155" y="765508"/>
            <a:ext cx="2336800" cy="11184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Scheduler?</a:t>
            </a:r>
            <a:endParaRPr lang="en-US" sz="2400" b="1">
              <a:solidFill>
                <a:schemeClr val="tx1"/>
              </a:solidFill>
            </a:endParaRPr>
          </a:p>
        </p:txBody>
      </p:sp>
      <p:sp>
        <p:nvSpPr>
          <p:cNvPr id="15" name="Snip Same Side Corner Rectangle 14"/>
          <p:cNvSpPr/>
          <p:nvPr/>
        </p:nvSpPr>
        <p:spPr>
          <a:xfrm>
            <a:off x="9762107" y="2031459"/>
            <a:ext cx="3131310" cy="1219200"/>
          </a:xfrm>
          <a:prstGeom prst="snip2SameRect">
            <a:avLst/>
          </a:prstGeom>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002060"/>
                  </a:solidFill>
                </a:ln>
                <a:solidFill>
                  <a:srgbClr val="002060"/>
                </a:solidFill>
              </a:rPr>
              <a:t>CPU/Data Intensive Apps</a:t>
            </a:r>
            <a:endParaRPr lang="en-US" dirty="0">
              <a:ln>
                <a:solidFill>
                  <a:srgbClr val="002060"/>
                </a:solidFill>
              </a:ln>
              <a:solidFill>
                <a:srgbClr val="002060"/>
              </a:solidFill>
            </a:endParaRPr>
          </a:p>
        </p:txBody>
      </p:sp>
      <p:sp>
        <p:nvSpPr>
          <p:cNvPr id="16" name="Snip Same Side Corner Rectangle 15"/>
          <p:cNvSpPr/>
          <p:nvPr/>
        </p:nvSpPr>
        <p:spPr>
          <a:xfrm>
            <a:off x="14630400" y="2031459"/>
            <a:ext cx="3131310" cy="1219200"/>
          </a:xfrm>
          <a:prstGeom prst="snip2Same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C00000"/>
                  </a:solidFill>
                </a:ln>
              </a:rPr>
              <a:t>Dynamic Apps</a:t>
            </a:r>
            <a:endParaRPr lang="en-US" dirty="0">
              <a:ln>
                <a:solidFill>
                  <a:srgbClr val="C00000"/>
                </a:solidFill>
              </a:ln>
            </a:endParaRPr>
          </a:p>
        </p:txBody>
      </p:sp>
      <p:cxnSp>
        <p:nvCxnSpPr>
          <p:cNvPr id="17" name="Straight Arrow Connector 16"/>
          <p:cNvCxnSpPr/>
          <p:nvPr/>
        </p:nvCxnSpPr>
        <p:spPr>
          <a:xfrm flipH="1">
            <a:off x="11327762" y="1720204"/>
            <a:ext cx="1565609" cy="3112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545739" y="1720204"/>
            <a:ext cx="1650316" cy="3112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10967451" y="9315023"/>
            <a:ext cx="2385577" cy="3185598"/>
          </a:xfrm>
          <a:prstGeom prst="rect">
            <a:avLst/>
          </a:prstGeom>
        </p:spPr>
      </p:pic>
      <p:pic>
        <p:nvPicPr>
          <p:cNvPr id="20" name="Picture 19"/>
          <p:cNvPicPr>
            <a:picLocks noChangeAspect="1"/>
          </p:cNvPicPr>
          <p:nvPr/>
        </p:nvPicPr>
        <p:blipFill>
          <a:blip r:embed="rId5"/>
          <a:stretch>
            <a:fillRect/>
          </a:stretch>
        </p:blipFill>
        <p:spPr>
          <a:xfrm>
            <a:off x="13353028" y="9328663"/>
            <a:ext cx="2344172" cy="3171958"/>
          </a:xfrm>
          <a:prstGeom prst="rect">
            <a:avLst/>
          </a:prstGeom>
        </p:spPr>
      </p:pic>
    </p:spTree>
    <p:extLst>
      <p:ext uri="{BB962C8B-B14F-4D97-AF65-F5344CB8AC3E}">
        <p14:creationId xmlns:p14="http://schemas.microsoft.com/office/powerpoint/2010/main" val="755003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4610100" cy="1269578"/>
          </a:xfrm>
        </p:spPr>
        <p:txBody>
          <a:bodyPr/>
          <a:lstStyle/>
          <a:p>
            <a:r>
              <a:rPr lang="en-US" dirty="0" smtClean="0"/>
              <a:t>Approach</a:t>
            </a:r>
            <a:br>
              <a:rPr lang="en-US" dirty="0" smtClean="0"/>
            </a:b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22</a:t>
            </a:fld>
            <a:endParaRPr/>
          </a:p>
        </p:txBody>
      </p:sp>
      <p:sp>
        <p:nvSpPr>
          <p:cNvPr id="4" name="Rectangle 3"/>
          <p:cNvSpPr/>
          <p:nvPr/>
        </p:nvSpPr>
        <p:spPr>
          <a:xfrm>
            <a:off x="7247659" y="11887200"/>
            <a:ext cx="9363941" cy="1200329"/>
          </a:xfrm>
          <a:prstGeom prst="rect">
            <a:avLst/>
          </a:prstGeom>
        </p:spPr>
        <p:txBody>
          <a:bodyPr wrap="square">
            <a:spAutoFit/>
          </a:bodyPr>
          <a:lstStyle/>
          <a:p>
            <a:pPr marL="742950" indent="-742950" algn="ctr" defTabSz="914400"/>
            <a:r>
              <a:rPr lang="en-US" sz="3600" dirty="0"/>
              <a:t>Typical </a:t>
            </a:r>
            <a:r>
              <a:rPr lang="en-US" sz="3600"/>
              <a:t>PBS </a:t>
            </a:r>
            <a:r>
              <a:rPr lang="en-US" sz="3600" smtClean="0"/>
              <a:t>daemon locations for multiple execution hosts</a:t>
            </a:r>
            <a:endParaRPr lang="en-US" sz="3600" dirty="0"/>
          </a:p>
        </p:txBody>
      </p:sp>
      <p:pic>
        <p:nvPicPr>
          <p:cNvPr id="5" name="Picture 4"/>
          <p:cNvPicPr>
            <a:picLocks noChangeAspect="1"/>
          </p:cNvPicPr>
          <p:nvPr/>
        </p:nvPicPr>
        <p:blipFill>
          <a:blip r:embed="rId3"/>
          <a:stretch>
            <a:fillRect/>
          </a:stretch>
        </p:blipFill>
        <p:spPr>
          <a:xfrm>
            <a:off x="7086600" y="1682486"/>
            <a:ext cx="10026650" cy="10047239"/>
          </a:xfrm>
          <a:prstGeom prst="rect">
            <a:avLst/>
          </a:prstGeom>
        </p:spPr>
      </p:pic>
      <p:sp>
        <p:nvSpPr>
          <p:cNvPr id="6" name="Rounded Rectangle 5"/>
          <p:cNvSpPr/>
          <p:nvPr/>
        </p:nvSpPr>
        <p:spPr>
          <a:xfrm>
            <a:off x="7467600" y="1885145"/>
            <a:ext cx="2362200" cy="169625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1</a:t>
            </a:r>
            <a:endParaRPr lang="en-US" sz="2800" b="1" dirty="0">
              <a:solidFill>
                <a:sysClr val="windowText" lastClr="000000"/>
              </a:solidFill>
            </a:endParaRPr>
          </a:p>
        </p:txBody>
      </p:sp>
      <p:sp>
        <p:nvSpPr>
          <p:cNvPr id="21" name="Rounded Rectangle 20"/>
          <p:cNvSpPr/>
          <p:nvPr/>
        </p:nvSpPr>
        <p:spPr>
          <a:xfrm>
            <a:off x="10748529" y="1885144"/>
            <a:ext cx="2362200" cy="169625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2</a:t>
            </a:r>
            <a:endParaRPr lang="en-US" sz="2800" b="1" dirty="0">
              <a:solidFill>
                <a:sysClr val="windowText" lastClr="000000"/>
              </a:solidFill>
            </a:endParaRPr>
          </a:p>
        </p:txBody>
      </p:sp>
      <p:sp>
        <p:nvSpPr>
          <p:cNvPr id="22" name="Rounded Rectangle 21"/>
          <p:cNvSpPr/>
          <p:nvPr/>
        </p:nvSpPr>
        <p:spPr>
          <a:xfrm>
            <a:off x="14029458" y="1885143"/>
            <a:ext cx="2362200" cy="169625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3</a:t>
            </a:r>
            <a:endParaRPr lang="en-US" sz="2800" b="1" dirty="0">
              <a:solidFill>
                <a:sysClr val="windowText" lastClr="000000"/>
              </a:solidFill>
            </a:endParaRPr>
          </a:p>
        </p:txBody>
      </p:sp>
      <p:sp>
        <p:nvSpPr>
          <p:cNvPr id="23" name="Rectangle 22"/>
          <p:cNvSpPr/>
          <p:nvPr/>
        </p:nvSpPr>
        <p:spPr>
          <a:xfrm>
            <a:off x="840508" y="2971800"/>
            <a:ext cx="5865235" cy="6740307"/>
          </a:xfrm>
          <a:prstGeom prst="rect">
            <a:avLst/>
          </a:prstGeom>
        </p:spPr>
        <p:txBody>
          <a:bodyPr wrap="square">
            <a:spAutoFit/>
          </a:bodyPr>
          <a:lstStyle/>
          <a:p>
            <a:r>
              <a:rPr lang="en-US" sz="3600" b="1" dirty="0" smtClean="0"/>
              <a:t>Based on PBS to integrate the scheduler for CPU-Xeon Phi cluster (</a:t>
            </a:r>
            <a:r>
              <a:rPr lang="en-US" sz="3600" b="1" dirty="0" err="1" smtClean="0"/>
              <a:t>SuperNode</a:t>
            </a:r>
            <a:r>
              <a:rPr lang="en-US" sz="3600" b="1" dirty="0" smtClean="0"/>
              <a:t>-XP).</a:t>
            </a:r>
            <a:endParaRPr lang="en-US" sz="3600" b="1" dirty="0"/>
          </a:p>
          <a:p>
            <a:endParaRPr lang="en-US" sz="3600" b="1" dirty="0" smtClean="0"/>
          </a:p>
          <a:p>
            <a:r>
              <a:rPr lang="en-US" sz="3600" b="1" dirty="0" smtClean="0"/>
              <a:t>PBS</a:t>
            </a:r>
            <a:r>
              <a:rPr lang="en-US" sz="3600" dirty="0" smtClean="0"/>
              <a:t> </a:t>
            </a:r>
            <a:r>
              <a:rPr lang="en-US" sz="3600" dirty="0"/>
              <a:t>consists of two major component types: system processes and user-level commands</a:t>
            </a:r>
            <a:r>
              <a:rPr lang="en-US" sz="3600" dirty="0" smtClean="0"/>
              <a:t>.</a:t>
            </a:r>
          </a:p>
          <a:p>
            <a:r>
              <a:rPr lang="en-US" sz="3600" dirty="0"/>
              <a:t> </a:t>
            </a:r>
            <a:r>
              <a:rPr lang="en-US" sz="3600" dirty="0" smtClean="0"/>
              <a:t>  </a:t>
            </a:r>
            <a:r>
              <a:rPr lang="en-US" sz="3600" b="1" dirty="0" smtClean="0"/>
              <a:t>+ Server</a:t>
            </a:r>
          </a:p>
          <a:p>
            <a:r>
              <a:rPr lang="en-US" sz="3600" b="1" dirty="0"/>
              <a:t> </a:t>
            </a:r>
            <a:r>
              <a:rPr lang="en-US" sz="3600" b="1" dirty="0" smtClean="0"/>
              <a:t>  + Scheduler</a:t>
            </a:r>
          </a:p>
          <a:p>
            <a:r>
              <a:rPr lang="en-US" sz="3600" b="1" dirty="0"/>
              <a:t> </a:t>
            </a:r>
            <a:r>
              <a:rPr lang="en-US" sz="3600" b="1" dirty="0" smtClean="0"/>
              <a:t>  + Communication Daemon</a:t>
            </a:r>
          </a:p>
          <a:p>
            <a:r>
              <a:rPr lang="en-US" sz="3600" b="1" dirty="0"/>
              <a:t> </a:t>
            </a:r>
            <a:r>
              <a:rPr lang="en-US" sz="3600" b="1" dirty="0" smtClean="0"/>
              <a:t>  + </a:t>
            </a:r>
            <a:r>
              <a:rPr lang="en-US" sz="3600" b="1" dirty="0" err="1" smtClean="0"/>
              <a:t>MoM</a:t>
            </a:r>
            <a:endParaRPr lang="en-US" sz="3600" b="1" dirty="0"/>
          </a:p>
        </p:txBody>
      </p:sp>
    </p:spTree>
    <p:extLst>
      <p:ext uri="{BB962C8B-B14F-4D97-AF65-F5344CB8AC3E}">
        <p14:creationId xmlns:p14="http://schemas.microsoft.com/office/powerpoint/2010/main" val="948048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5869708" cy="1269578"/>
          </a:xfrm>
        </p:spPr>
        <p:txBody>
          <a:bodyPr/>
          <a:lstStyle/>
          <a:p>
            <a:r>
              <a:rPr lang="en-US" dirty="0" smtClean="0"/>
              <a:t>Approach</a:t>
            </a:r>
            <a:br>
              <a:rPr lang="en-US" dirty="0" smtClean="0"/>
            </a:br>
            <a:r>
              <a:rPr lang="en-US" sz="4000" dirty="0" smtClean="0"/>
              <a:t>Experiments</a:t>
            </a: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23</a:t>
            </a:fld>
            <a:endParaRPr/>
          </a:p>
        </p:txBody>
      </p:sp>
      <p:sp>
        <p:nvSpPr>
          <p:cNvPr id="4" name="Rectangle 3"/>
          <p:cNvSpPr/>
          <p:nvPr/>
        </p:nvSpPr>
        <p:spPr>
          <a:xfrm>
            <a:off x="7247659" y="11887200"/>
            <a:ext cx="9363941" cy="1200329"/>
          </a:xfrm>
          <a:prstGeom prst="rect">
            <a:avLst/>
          </a:prstGeom>
        </p:spPr>
        <p:txBody>
          <a:bodyPr wrap="square">
            <a:spAutoFit/>
          </a:bodyPr>
          <a:lstStyle/>
          <a:p>
            <a:pPr marL="742950" indent="-742950" algn="ctr" defTabSz="914400"/>
            <a:r>
              <a:rPr lang="en-US" sz="3600" dirty="0"/>
              <a:t>Typical </a:t>
            </a:r>
            <a:r>
              <a:rPr lang="en-US" sz="3600"/>
              <a:t>PBS </a:t>
            </a:r>
            <a:r>
              <a:rPr lang="en-US" sz="3600" smtClean="0"/>
              <a:t>daemon locations for multiple execution hosts</a:t>
            </a:r>
            <a:endParaRPr lang="en-US" sz="3600" dirty="0"/>
          </a:p>
        </p:txBody>
      </p:sp>
      <p:sp>
        <p:nvSpPr>
          <p:cNvPr id="6" name="Rounded Rectangle 5"/>
          <p:cNvSpPr/>
          <p:nvPr/>
        </p:nvSpPr>
        <p:spPr>
          <a:xfrm>
            <a:off x="11201400" y="761881"/>
            <a:ext cx="1820142" cy="1343827"/>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5</a:t>
            </a:r>
            <a:endParaRPr lang="en-US" sz="2800" b="1" dirty="0">
              <a:solidFill>
                <a:sysClr val="windowText" lastClr="000000"/>
              </a:solidFill>
            </a:endParaRPr>
          </a:p>
        </p:txBody>
      </p:sp>
      <p:sp>
        <p:nvSpPr>
          <p:cNvPr id="21" name="Rounded Rectangle 20"/>
          <p:cNvSpPr/>
          <p:nvPr/>
        </p:nvSpPr>
        <p:spPr>
          <a:xfrm>
            <a:off x="13442951" y="942207"/>
            <a:ext cx="1820142" cy="134382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7</a:t>
            </a:r>
            <a:endParaRPr lang="en-US" sz="2800" b="1" dirty="0">
              <a:solidFill>
                <a:sysClr val="windowText" lastClr="000000"/>
              </a:solidFill>
            </a:endParaRPr>
          </a:p>
        </p:txBody>
      </p:sp>
      <p:sp>
        <p:nvSpPr>
          <p:cNvPr id="22" name="Rounded Rectangle 21"/>
          <p:cNvSpPr/>
          <p:nvPr/>
        </p:nvSpPr>
        <p:spPr>
          <a:xfrm>
            <a:off x="15559811" y="1371600"/>
            <a:ext cx="1820142" cy="134382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11</a:t>
            </a:r>
            <a:endParaRPr lang="en-US" sz="2800" b="1" dirty="0">
              <a:solidFill>
                <a:sysClr val="windowText" lastClr="000000"/>
              </a:solidFill>
            </a:endParaRPr>
          </a:p>
        </p:txBody>
      </p:sp>
      <p:sp>
        <p:nvSpPr>
          <p:cNvPr id="23" name="Rectangle 22"/>
          <p:cNvSpPr/>
          <p:nvPr/>
        </p:nvSpPr>
        <p:spPr>
          <a:xfrm>
            <a:off x="840508" y="2971800"/>
            <a:ext cx="5865235" cy="3416320"/>
          </a:xfrm>
          <a:prstGeom prst="rect">
            <a:avLst/>
          </a:prstGeom>
        </p:spPr>
        <p:txBody>
          <a:bodyPr wrap="square">
            <a:spAutoFit/>
          </a:bodyPr>
          <a:lstStyle/>
          <a:p>
            <a:r>
              <a:rPr lang="en-US" sz="3600" b="1" dirty="0" smtClean="0"/>
              <a:t>Case-Study: support users with environmental applications such as</a:t>
            </a:r>
          </a:p>
          <a:p>
            <a:r>
              <a:rPr lang="en-US" sz="3600" b="1" dirty="0"/>
              <a:t> </a:t>
            </a:r>
            <a:r>
              <a:rPr lang="en-US" sz="3600" b="1" dirty="0" smtClean="0"/>
              <a:t>  </a:t>
            </a:r>
            <a:r>
              <a:rPr lang="en-US" sz="3600" dirty="0" smtClean="0"/>
              <a:t>+ VASP</a:t>
            </a:r>
          </a:p>
          <a:p>
            <a:r>
              <a:rPr lang="en-US" sz="3600" dirty="0"/>
              <a:t> </a:t>
            </a:r>
            <a:r>
              <a:rPr lang="en-US" sz="3600" dirty="0" smtClean="0"/>
              <a:t>  + </a:t>
            </a:r>
            <a:r>
              <a:rPr lang="en-US" sz="3600" dirty="0"/>
              <a:t>Quantum </a:t>
            </a:r>
            <a:r>
              <a:rPr lang="en-US" sz="3600" dirty="0" smtClean="0"/>
              <a:t>ESPRESSO</a:t>
            </a:r>
          </a:p>
          <a:p>
            <a:r>
              <a:rPr lang="en-US" sz="3600" dirty="0"/>
              <a:t> </a:t>
            </a:r>
            <a:r>
              <a:rPr lang="en-US" sz="3600" dirty="0" smtClean="0"/>
              <a:t>  + </a:t>
            </a:r>
            <a:r>
              <a:rPr lang="en-US" sz="3600" dirty="0" err="1" smtClean="0"/>
              <a:t>OpenTelemac</a:t>
            </a:r>
            <a:endParaRPr lang="en-US" sz="3600" dirty="0"/>
          </a:p>
        </p:txBody>
      </p:sp>
      <p:pic>
        <p:nvPicPr>
          <p:cNvPr id="7" name="Picture 6"/>
          <p:cNvPicPr>
            <a:picLocks noChangeAspect="1"/>
          </p:cNvPicPr>
          <p:nvPr/>
        </p:nvPicPr>
        <p:blipFill>
          <a:blip r:embed="rId3"/>
          <a:stretch>
            <a:fillRect/>
          </a:stretch>
        </p:blipFill>
        <p:spPr>
          <a:xfrm>
            <a:off x="7967518" y="3708805"/>
            <a:ext cx="5054024" cy="4523573"/>
          </a:xfrm>
          <a:prstGeom prst="rect">
            <a:avLst/>
          </a:prstGeom>
        </p:spPr>
      </p:pic>
      <p:sp>
        <p:nvSpPr>
          <p:cNvPr id="11" name="Rounded Rectangle 10"/>
          <p:cNvSpPr/>
          <p:nvPr/>
        </p:nvSpPr>
        <p:spPr>
          <a:xfrm>
            <a:off x="15559811" y="2895600"/>
            <a:ext cx="1820142" cy="134382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12</a:t>
            </a:r>
            <a:endParaRPr lang="en-US" sz="2800" b="1" dirty="0">
              <a:solidFill>
                <a:sysClr val="windowText" lastClr="000000"/>
              </a:solidFill>
            </a:endParaRPr>
          </a:p>
        </p:txBody>
      </p:sp>
      <p:sp>
        <p:nvSpPr>
          <p:cNvPr id="12" name="Rounded Rectangle 11"/>
          <p:cNvSpPr/>
          <p:nvPr/>
        </p:nvSpPr>
        <p:spPr>
          <a:xfrm>
            <a:off x="15559811" y="4495800"/>
            <a:ext cx="1820142" cy="134382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13</a:t>
            </a:r>
            <a:endParaRPr lang="en-US" sz="2800" b="1" dirty="0">
              <a:solidFill>
                <a:sysClr val="windowText" lastClr="000000"/>
              </a:solidFill>
            </a:endParaRPr>
          </a:p>
        </p:txBody>
      </p:sp>
      <p:sp>
        <p:nvSpPr>
          <p:cNvPr id="13" name="Rounded Rectangle 12"/>
          <p:cNvSpPr/>
          <p:nvPr/>
        </p:nvSpPr>
        <p:spPr>
          <a:xfrm>
            <a:off x="15559811" y="6047575"/>
            <a:ext cx="1820142" cy="134382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14</a:t>
            </a:r>
            <a:endParaRPr lang="en-US" sz="2800" b="1" dirty="0">
              <a:solidFill>
                <a:sysClr val="windowText" lastClr="000000"/>
              </a:solidFill>
            </a:endParaRPr>
          </a:p>
        </p:txBody>
      </p:sp>
      <p:sp>
        <p:nvSpPr>
          <p:cNvPr id="14" name="Rounded Rectangle 13"/>
          <p:cNvSpPr/>
          <p:nvPr/>
        </p:nvSpPr>
        <p:spPr>
          <a:xfrm>
            <a:off x="15559811" y="7620000"/>
            <a:ext cx="1820142" cy="134382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18</a:t>
            </a:r>
            <a:endParaRPr lang="en-US" sz="2800" b="1" dirty="0">
              <a:solidFill>
                <a:sysClr val="windowText" lastClr="000000"/>
              </a:solidFill>
            </a:endParaRPr>
          </a:p>
        </p:txBody>
      </p:sp>
      <p:sp>
        <p:nvSpPr>
          <p:cNvPr id="15" name="Rounded Rectangle 14"/>
          <p:cNvSpPr/>
          <p:nvPr/>
        </p:nvSpPr>
        <p:spPr>
          <a:xfrm>
            <a:off x="13442951" y="9693756"/>
            <a:ext cx="1820142" cy="134382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20</a:t>
            </a:r>
            <a:endParaRPr lang="en-US" sz="2800" b="1" dirty="0">
              <a:solidFill>
                <a:sysClr val="windowText" lastClr="000000"/>
              </a:solidFill>
            </a:endParaRPr>
          </a:p>
        </p:txBody>
      </p:sp>
      <p:sp>
        <p:nvSpPr>
          <p:cNvPr id="16" name="Rounded Rectangle 15"/>
          <p:cNvSpPr/>
          <p:nvPr/>
        </p:nvSpPr>
        <p:spPr>
          <a:xfrm>
            <a:off x="11201400" y="9987876"/>
            <a:ext cx="1820142" cy="134382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21 </a:t>
            </a:r>
            <a:endParaRPr lang="en-US" sz="2800" b="1" dirty="0">
              <a:solidFill>
                <a:sysClr val="windowText" lastClr="000000"/>
              </a:solidFill>
            </a:endParaRPr>
          </a:p>
        </p:txBody>
      </p:sp>
      <p:sp>
        <p:nvSpPr>
          <p:cNvPr id="17" name="Rounded Rectangle 16"/>
          <p:cNvSpPr/>
          <p:nvPr/>
        </p:nvSpPr>
        <p:spPr>
          <a:xfrm>
            <a:off x="15559811" y="9139268"/>
            <a:ext cx="1820142" cy="1343825"/>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19</a:t>
            </a:r>
            <a:endParaRPr lang="en-US" sz="2800" b="1" dirty="0">
              <a:solidFill>
                <a:sysClr val="windowText" lastClr="000000"/>
              </a:solidFill>
            </a:endParaRPr>
          </a:p>
        </p:txBody>
      </p:sp>
      <p:sp>
        <p:nvSpPr>
          <p:cNvPr id="18" name="Rounded Rectangle 17"/>
          <p:cNvSpPr/>
          <p:nvPr/>
        </p:nvSpPr>
        <p:spPr>
          <a:xfrm>
            <a:off x="9084540" y="761880"/>
            <a:ext cx="1820142" cy="1343827"/>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4</a:t>
            </a:r>
            <a:endParaRPr lang="en-US" sz="2800" b="1" dirty="0">
              <a:solidFill>
                <a:sysClr val="windowText" lastClr="000000"/>
              </a:solidFill>
            </a:endParaRPr>
          </a:p>
        </p:txBody>
      </p:sp>
      <p:sp>
        <p:nvSpPr>
          <p:cNvPr id="19" name="Rounded Rectangle 18"/>
          <p:cNvSpPr/>
          <p:nvPr/>
        </p:nvSpPr>
        <p:spPr>
          <a:xfrm>
            <a:off x="9084540" y="10009973"/>
            <a:ext cx="1820142" cy="1343827"/>
          </a:xfrm>
          <a:prstGeom prst="roundRect">
            <a:avLst/>
          </a:prstGeom>
          <a:solidFill>
            <a:srgbClr val="92D050">
              <a:alpha val="55000"/>
            </a:srgb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Compute Node 24</a:t>
            </a:r>
            <a:endParaRPr lang="en-US" sz="2800" b="1" dirty="0">
              <a:solidFill>
                <a:sysClr val="windowText" lastClr="000000"/>
              </a:solidFill>
            </a:endParaRPr>
          </a:p>
        </p:txBody>
      </p:sp>
      <p:cxnSp>
        <p:nvCxnSpPr>
          <p:cNvPr id="9" name="Curved Connector 8"/>
          <p:cNvCxnSpPr>
            <a:stCxn id="7" idx="3"/>
            <a:endCxn id="18" idx="2"/>
          </p:cNvCxnSpPr>
          <p:nvPr/>
        </p:nvCxnSpPr>
        <p:spPr>
          <a:xfrm flipH="1" flipV="1">
            <a:off x="9994611" y="2105707"/>
            <a:ext cx="3026931" cy="3864885"/>
          </a:xfrm>
          <a:prstGeom prst="curvedConnector4">
            <a:avLst>
              <a:gd name="adj1" fmla="val -7552"/>
              <a:gd name="adj2" fmla="val 792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7" idx="3"/>
            <a:endCxn id="6" idx="2"/>
          </p:cNvCxnSpPr>
          <p:nvPr/>
        </p:nvCxnSpPr>
        <p:spPr>
          <a:xfrm flipH="1" flipV="1">
            <a:off x="12111471" y="2105708"/>
            <a:ext cx="910071" cy="3864884"/>
          </a:xfrm>
          <a:prstGeom prst="curvedConnector4">
            <a:avLst>
              <a:gd name="adj1" fmla="val -25119"/>
              <a:gd name="adj2" fmla="val 792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a:endCxn id="21" idx="2"/>
          </p:cNvCxnSpPr>
          <p:nvPr/>
        </p:nvCxnSpPr>
        <p:spPr>
          <a:xfrm flipV="1">
            <a:off x="13021542" y="2286032"/>
            <a:ext cx="1331480" cy="3684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3"/>
            <a:endCxn id="22" idx="1"/>
          </p:cNvCxnSpPr>
          <p:nvPr/>
        </p:nvCxnSpPr>
        <p:spPr>
          <a:xfrm flipV="1">
            <a:off x="13021542" y="2043513"/>
            <a:ext cx="2538269" cy="392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3"/>
            <a:endCxn id="11" idx="1"/>
          </p:cNvCxnSpPr>
          <p:nvPr/>
        </p:nvCxnSpPr>
        <p:spPr>
          <a:xfrm flipV="1">
            <a:off x="13021542" y="3567513"/>
            <a:ext cx="2538269" cy="2403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3"/>
            <a:endCxn id="12" idx="1"/>
          </p:cNvCxnSpPr>
          <p:nvPr/>
        </p:nvCxnSpPr>
        <p:spPr>
          <a:xfrm flipV="1">
            <a:off x="13021542" y="5167713"/>
            <a:ext cx="2538269" cy="802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3"/>
            <a:endCxn id="13" idx="1"/>
          </p:cNvCxnSpPr>
          <p:nvPr/>
        </p:nvCxnSpPr>
        <p:spPr>
          <a:xfrm>
            <a:off x="13021542" y="5970592"/>
            <a:ext cx="2538269" cy="748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3"/>
            <a:endCxn id="14" idx="1"/>
          </p:cNvCxnSpPr>
          <p:nvPr/>
        </p:nvCxnSpPr>
        <p:spPr>
          <a:xfrm>
            <a:off x="13021542" y="5970592"/>
            <a:ext cx="2538269" cy="2321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7" idx="3"/>
            <a:endCxn id="17" idx="1"/>
          </p:cNvCxnSpPr>
          <p:nvPr/>
        </p:nvCxnSpPr>
        <p:spPr>
          <a:xfrm>
            <a:off x="13021542" y="5970592"/>
            <a:ext cx="2538269" cy="3840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3"/>
            <a:endCxn id="15" idx="0"/>
          </p:cNvCxnSpPr>
          <p:nvPr/>
        </p:nvCxnSpPr>
        <p:spPr>
          <a:xfrm>
            <a:off x="13021542" y="5970592"/>
            <a:ext cx="1331480" cy="3723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7" idx="3"/>
            <a:endCxn id="16" idx="0"/>
          </p:cNvCxnSpPr>
          <p:nvPr/>
        </p:nvCxnSpPr>
        <p:spPr>
          <a:xfrm flipH="1">
            <a:off x="12111471" y="5970592"/>
            <a:ext cx="910071" cy="4017284"/>
          </a:xfrm>
          <a:prstGeom prst="curvedConnector4">
            <a:avLst>
              <a:gd name="adj1" fmla="val -25119"/>
              <a:gd name="adj2" fmla="val 781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7" idx="3"/>
            <a:endCxn id="19" idx="0"/>
          </p:cNvCxnSpPr>
          <p:nvPr/>
        </p:nvCxnSpPr>
        <p:spPr>
          <a:xfrm flipH="1">
            <a:off x="9994611" y="5970592"/>
            <a:ext cx="3026931" cy="4039381"/>
          </a:xfrm>
          <a:prstGeom prst="curvedConnector4">
            <a:avLst>
              <a:gd name="adj1" fmla="val -7552"/>
              <a:gd name="adj2" fmla="val 7799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888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Plan</a:t>
            </a:r>
            <a:br>
              <a:rPr lang="en-US" dirty="0" smtClean="0"/>
            </a:br>
            <a:r>
              <a:rPr lang="en-US" dirty="0" smtClean="0"/>
              <a:t>of Thesis</a:t>
            </a:r>
            <a:endParaRPr lang="uk-UA" dirty="0"/>
          </a:p>
        </p:txBody>
      </p:sp>
      <p:sp>
        <p:nvSpPr>
          <p:cNvPr id="4" name="Slide Number Placeholder 3"/>
          <p:cNvSpPr>
            <a:spLocks noGrp="1"/>
          </p:cNvSpPr>
          <p:nvPr>
            <p:ph type="sldNum" sz="quarter" idx="10"/>
          </p:nvPr>
        </p:nvSpPr>
        <p:spPr/>
        <p:txBody>
          <a:bodyPr/>
          <a:lstStyle/>
          <a:p>
            <a:r>
              <a:rPr lang="en-US" smtClean="0"/>
              <a:t>page</a:t>
            </a:r>
          </a:p>
          <a:p>
            <a:r>
              <a:rPr lang="en-US" smtClean="0"/>
              <a:t>0</a:t>
            </a:r>
            <a:fld id="{37D409AB-2201-4E18-8A34-C31753AD9B06}" type="slidenum">
              <a:rPr smtClean="0"/>
              <a:pPr/>
              <a:t>24</a:t>
            </a:fld>
            <a:endParaRPr/>
          </a:p>
        </p:txBody>
      </p:sp>
      <p:grpSp>
        <p:nvGrpSpPr>
          <p:cNvPr id="22" name="Group 21"/>
          <p:cNvGrpSpPr/>
          <p:nvPr/>
        </p:nvGrpSpPr>
        <p:grpSpPr>
          <a:xfrm>
            <a:off x="2952750" y="2682620"/>
            <a:ext cx="12523888" cy="722645"/>
            <a:chOff x="3429000" y="3046511"/>
            <a:chExt cx="10508305" cy="1258937"/>
          </a:xfrm>
        </p:grpSpPr>
        <p:sp>
          <p:nvSpPr>
            <p:cNvPr id="23"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sp>
          <p:nvSpPr>
            <p:cNvPr id="25" name="TextBox 24"/>
            <p:cNvSpPr txBox="1"/>
            <p:nvPr/>
          </p:nvSpPr>
          <p:spPr>
            <a:xfrm>
              <a:off x="4748200" y="3228230"/>
              <a:ext cx="9189105" cy="1077218"/>
            </a:xfrm>
            <a:prstGeom prst="rect">
              <a:avLst/>
            </a:prstGeom>
            <a:noFill/>
          </p:spPr>
          <p:txBody>
            <a:bodyPr wrap="square" rtlCol="0">
              <a:spAutoFit/>
            </a:bodyPr>
            <a:lstStyle/>
            <a:p>
              <a:r>
                <a:rPr lang="en-US" sz="3200" dirty="0" smtClean="0">
                  <a:latin typeface="+mj-lt"/>
                </a:rPr>
                <a:t>1. Study the architecture and operation mechanism of PBS Pro</a:t>
              </a:r>
              <a:endParaRPr lang="uk-UA" sz="3200" dirty="0">
                <a:solidFill>
                  <a:schemeClr val="accent1"/>
                </a:solidFill>
                <a:latin typeface="+mj-lt"/>
              </a:endParaRPr>
            </a:p>
          </p:txBody>
        </p:sp>
      </p:grpSp>
      <p:grpSp>
        <p:nvGrpSpPr>
          <p:cNvPr id="27" name="Group 26"/>
          <p:cNvGrpSpPr/>
          <p:nvPr/>
        </p:nvGrpSpPr>
        <p:grpSpPr>
          <a:xfrm>
            <a:off x="2987386" y="3559305"/>
            <a:ext cx="12523888" cy="1181527"/>
            <a:chOff x="3429000" y="3046511"/>
            <a:chExt cx="10508305" cy="2058365"/>
          </a:xfrm>
        </p:grpSpPr>
        <p:sp>
          <p:nvSpPr>
            <p:cNvPr id="28"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sp>
          <p:nvSpPr>
            <p:cNvPr id="29" name="TextBox 28"/>
            <p:cNvSpPr txBox="1"/>
            <p:nvPr/>
          </p:nvSpPr>
          <p:spPr>
            <a:xfrm>
              <a:off x="4748200" y="3228230"/>
              <a:ext cx="9189105" cy="1876646"/>
            </a:xfrm>
            <a:prstGeom prst="rect">
              <a:avLst/>
            </a:prstGeom>
            <a:noFill/>
          </p:spPr>
          <p:txBody>
            <a:bodyPr wrap="square" rtlCol="0">
              <a:spAutoFit/>
            </a:bodyPr>
            <a:lstStyle/>
            <a:p>
              <a:r>
                <a:rPr lang="en-US" sz="3200" dirty="0">
                  <a:latin typeface="+mj-lt"/>
                </a:rPr>
                <a:t>2</a:t>
              </a:r>
              <a:r>
                <a:rPr lang="en-US" sz="3200" dirty="0" smtClean="0">
                  <a:latin typeface="+mj-lt"/>
                </a:rPr>
                <a:t>. Study about Xeon Phi programming model and how to run the program on Xeon Phi</a:t>
              </a:r>
              <a:endParaRPr lang="uk-UA" sz="3200" dirty="0">
                <a:solidFill>
                  <a:schemeClr val="accent1"/>
                </a:solidFill>
                <a:latin typeface="+mj-lt"/>
              </a:endParaRPr>
            </a:p>
          </p:txBody>
        </p:sp>
      </p:grpSp>
      <p:grpSp>
        <p:nvGrpSpPr>
          <p:cNvPr id="30" name="Group 29"/>
          <p:cNvGrpSpPr/>
          <p:nvPr/>
        </p:nvGrpSpPr>
        <p:grpSpPr>
          <a:xfrm>
            <a:off x="3015095" y="4999182"/>
            <a:ext cx="12523888" cy="689084"/>
            <a:chOff x="3429000" y="3046511"/>
            <a:chExt cx="10508305" cy="1200469"/>
          </a:xfrm>
        </p:grpSpPr>
        <p:sp>
          <p:nvSpPr>
            <p:cNvPr id="31"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sp>
          <p:nvSpPr>
            <p:cNvPr id="32" name="TextBox 31"/>
            <p:cNvSpPr txBox="1"/>
            <p:nvPr/>
          </p:nvSpPr>
          <p:spPr>
            <a:xfrm>
              <a:off x="4748200" y="3228230"/>
              <a:ext cx="9189105" cy="1018750"/>
            </a:xfrm>
            <a:prstGeom prst="rect">
              <a:avLst/>
            </a:prstGeom>
            <a:noFill/>
          </p:spPr>
          <p:txBody>
            <a:bodyPr wrap="square" rtlCol="0">
              <a:spAutoFit/>
            </a:bodyPr>
            <a:lstStyle/>
            <a:p>
              <a:r>
                <a:rPr lang="en-US" sz="3200" dirty="0">
                  <a:latin typeface="+mj-lt"/>
                </a:rPr>
                <a:t>3</a:t>
              </a:r>
              <a:r>
                <a:rPr lang="en-US" sz="3200" dirty="0" smtClean="0">
                  <a:latin typeface="+mj-lt"/>
                </a:rPr>
                <a:t>. Observe the workload of users running on </a:t>
              </a:r>
              <a:r>
                <a:rPr lang="en-US" sz="3200" dirty="0" err="1" smtClean="0">
                  <a:latin typeface="+mj-lt"/>
                </a:rPr>
                <a:t>SuperNode</a:t>
              </a:r>
              <a:r>
                <a:rPr lang="en-US" sz="3200" dirty="0" smtClean="0">
                  <a:latin typeface="+mj-lt"/>
                </a:rPr>
                <a:t>-XP</a:t>
              </a:r>
              <a:endParaRPr lang="uk-UA" sz="3200" dirty="0">
                <a:solidFill>
                  <a:schemeClr val="accent1"/>
                </a:solidFill>
                <a:latin typeface="+mj-lt"/>
              </a:endParaRPr>
            </a:p>
          </p:txBody>
        </p:sp>
      </p:grpSp>
      <p:grpSp>
        <p:nvGrpSpPr>
          <p:cNvPr id="33" name="Group 32"/>
          <p:cNvGrpSpPr/>
          <p:nvPr/>
        </p:nvGrpSpPr>
        <p:grpSpPr>
          <a:xfrm>
            <a:off x="2987386" y="5942416"/>
            <a:ext cx="12523888" cy="689084"/>
            <a:chOff x="3429000" y="3046511"/>
            <a:chExt cx="10508305" cy="1200469"/>
          </a:xfrm>
        </p:grpSpPr>
        <p:sp>
          <p:nvSpPr>
            <p:cNvPr id="34"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sp>
          <p:nvSpPr>
            <p:cNvPr id="35" name="TextBox 34"/>
            <p:cNvSpPr txBox="1"/>
            <p:nvPr/>
          </p:nvSpPr>
          <p:spPr>
            <a:xfrm>
              <a:off x="4748200" y="3228230"/>
              <a:ext cx="9189105" cy="1018750"/>
            </a:xfrm>
            <a:prstGeom prst="rect">
              <a:avLst/>
            </a:prstGeom>
            <a:noFill/>
          </p:spPr>
          <p:txBody>
            <a:bodyPr wrap="square" rtlCol="0">
              <a:spAutoFit/>
            </a:bodyPr>
            <a:lstStyle/>
            <a:p>
              <a:r>
                <a:rPr lang="en-US" sz="3200" dirty="0">
                  <a:latin typeface="+mj-lt"/>
                </a:rPr>
                <a:t>4</a:t>
              </a:r>
              <a:r>
                <a:rPr lang="en-US" sz="3200" dirty="0" smtClean="0">
                  <a:latin typeface="+mj-lt"/>
                </a:rPr>
                <a:t>. Propose the scheduling solution for cluster</a:t>
              </a:r>
              <a:endParaRPr lang="uk-UA" sz="3200" dirty="0">
                <a:solidFill>
                  <a:schemeClr val="accent1"/>
                </a:solidFill>
                <a:latin typeface="+mj-lt"/>
              </a:endParaRPr>
            </a:p>
          </p:txBody>
        </p:sp>
      </p:grpSp>
      <p:grpSp>
        <p:nvGrpSpPr>
          <p:cNvPr id="36" name="Group 35"/>
          <p:cNvGrpSpPr/>
          <p:nvPr/>
        </p:nvGrpSpPr>
        <p:grpSpPr>
          <a:xfrm>
            <a:off x="2952750" y="6956972"/>
            <a:ext cx="12523888" cy="689084"/>
            <a:chOff x="3429000" y="3046511"/>
            <a:chExt cx="10508305" cy="1200469"/>
          </a:xfrm>
        </p:grpSpPr>
        <p:sp>
          <p:nvSpPr>
            <p:cNvPr id="37"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sp>
          <p:nvSpPr>
            <p:cNvPr id="38" name="TextBox 37"/>
            <p:cNvSpPr txBox="1"/>
            <p:nvPr/>
          </p:nvSpPr>
          <p:spPr>
            <a:xfrm>
              <a:off x="4748200" y="3228230"/>
              <a:ext cx="9189105" cy="1018750"/>
            </a:xfrm>
            <a:prstGeom prst="rect">
              <a:avLst/>
            </a:prstGeom>
            <a:noFill/>
          </p:spPr>
          <p:txBody>
            <a:bodyPr wrap="square" rtlCol="0">
              <a:spAutoFit/>
            </a:bodyPr>
            <a:lstStyle/>
            <a:p>
              <a:r>
                <a:rPr lang="en-US" sz="3200" dirty="0">
                  <a:latin typeface="+mj-lt"/>
                </a:rPr>
                <a:t>5</a:t>
              </a:r>
              <a:r>
                <a:rPr lang="en-US" sz="3200" dirty="0" smtClean="0">
                  <a:latin typeface="+mj-lt"/>
                </a:rPr>
                <a:t>. Implementation and Evaluation</a:t>
              </a:r>
              <a:endParaRPr lang="uk-UA" sz="3200" dirty="0">
                <a:solidFill>
                  <a:schemeClr val="accent1"/>
                </a:solidFill>
                <a:latin typeface="+mj-lt"/>
              </a:endParaRPr>
            </a:p>
          </p:txBody>
        </p:sp>
      </p:grpSp>
      <p:grpSp>
        <p:nvGrpSpPr>
          <p:cNvPr id="39" name="Group 38"/>
          <p:cNvGrpSpPr/>
          <p:nvPr/>
        </p:nvGrpSpPr>
        <p:grpSpPr>
          <a:xfrm>
            <a:off x="2952750" y="7904406"/>
            <a:ext cx="12523888" cy="689084"/>
            <a:chOff x="3429000" y="3046511"/>
            <a:chExt cx="10508305" cy="1200469"/>
          </a:xfrm>
        </p:grpSpPr>
        <p:sp>
          <p:nvSpPr>
            <p:cNvPr id="40"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sp>
          <p:nvSpPr>
            <p:cNvPr id="41" name="TextBox 40"/>
            <p:cNvSpPr txBox="1"/>
            <p:nvPr/>
          </p:nvSpPr>
          <p:spPr>
            <a:xfrm>
              <a:off x="4748200" y="3228230"/>
              <a:ext cx="9189105" cy="1018750"/>
            </a:xfrm>
            <a:prstGeom prst="rect">
              <a:avLst/>
            </a:prstGeom>
            <a:noFill/>
          </p:spPr>
          <p:txBody>
            <a:bodyPr wrap="square" rtlCol="0">
              <a:spAutoFit/>
            </a:bodyPr>
            <a:lstStyle/>
            <a:p>
              <a:r>
                <a:rPr lang="en-US" sz="3200" dirty="0" smtClean="0">
                  <a:latin typeface="+mj-lt"/>
                </a:rPr>
                <a:t>6. Contribute publication</a:t>
              </a:r>
              <a:endParaRPr lang="uk-UA" sz="3200" dirty="0">
                <a:solidFill>
                  <a:schemeClr val="accent1"/>
                </a:solidFill>
                <a:latin typeface="+mj-lt"/>
              </a:endParaRPr>
            </a:p>
          </p:txBody>
        </p:sp>
      </p:grpSp>
      <p:grpSp>
        <p:nvGrpSpPr>
          <p:cNvPr id="42" name="Group 41"/>
          <p:cNvGrpSpPr/>
          <p:nvPr/>
        </p:nvGrpSpPr>
        <p:grpSpPr>
          <a:xfrm>
            <a:off x="2952750" y="8922492"/>
            <a:ext cx="12523888" cy="689084"/>
            <a:chOff x="3429000" y="3046511"/>
            <a:chExt cx="10508305" cy="1200469"/>
          </a:xfrm>
        </p:grpSpPr>
        <p:sp>
          <p:nvSpPr>
            <p:cNvPr id="43"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sp>
          <p:nvSpPr>
            <p:cNvPr id="44" name="TextBox 43"/>
            <p:cNvSpPr txBox="1"/>
            <p:nvPr/>
          </p:nvSpPr>
          <p:spPr>
            <a:xfrm>
              <a:off x="4748200" y="3228230"/>
              <a:ext cx="9189105" cy="1018750"/>
            </a:xfrm>
            <a:prstGeom prst="rect">
              <a:avLst/>
            </a:prstGeom>
            <a:noFill/>
          </p:spPr>
          <p:txBody>
            <a:bodyPr wrap="square" rtlCol="0">
              <a:spAutoFit/>
            </a:bodyPr>
            <a:lstStyle/>
            <a:p>
              <a:r>
                <a:rPr lang="en-US" sz="3200" dirty="0" smtClean="0">
                  <a:latin typeface="+mj-lt"/>
                </a:rPr>
                <a:t>7. Complete the report of thesis</a:t>
              </a:r>
              <a:endParaRPr lang="uk-UA" sz="3200" dirty="0">
                <a:solidFill>
                  <a:schemeClr val="accent1"/>
                </a:solidFill>
                <a:latin typeface="+mj-lt"/>
              </a:endParaRPr>
            </a:p>
          </p:txBody>
        </p:sp>
      </p:grpSp>
      <p:grpSp>
        <p:nvGrpSpPr>
          <p:cNvPr id="45" name="Group 44"/>
          <p:cNvGrpSpPr/>
          <p:nvPr/>
        </p:nvGrpSpPr>
        <p:grpSpPr>
          <a:xfrm>
            <a:off x="2987386" y="9933517"/>
            <a:ext cx="12523888" cy="689084"/>
            <a:chOff x="3429000" y="3046511"/>
            <a:chExt cx="10508305" cy="1200469"/>
          </a:xfrm>
        </p:grpSpPr>
        <p:sp>
          <p:nvSpPr>
            <p:cNvPr id="46"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sp>
          <p:nvSpPr>
            <p:cNvPr id="47" name="TextBox 46"/>
            <p:cNvSpPr txBox="1"/>
            <p:nvPr/>
          </p:nvSpPr>
          <p:spPr>
            <a:xfrm>
              <a:off x="4748200" y="3228230"/>
              <a:ext cx="9189105" cy="1018750"/>
            </a:xfrm>
            <a:prstGeom prst="rect">
              <a:avLst/>
            </a:prstGeom>
            <a:noFill/>
          </p:spPr>
          <p:txBody>
            <a:bodyPr wrap="square" rtlCol="0">
              <a:spAutoFit/>
            </a:bodyPr>
            <a:lstStyle/>
            <a:p>
              <a:r>
                <a:rPr lang="en-US" sz="3200" dirty="0">
                  <a:latin typeface="+mj-lt"/>
                </a:rPr>
                <a:t>8</a:t>
              </a:r>
              <a:r>
                <a:rPr lang="en-US" sz="3200" dirty="0" smtClean="0">
                  <a:latin typeface="+mj-lt"/>
                </a:rPr>
                <a:t>. Time reserve</a:t>
              </a:r>
              <a:endParaRPr lang="uk-UA" sz="3200" dirty="0">
                <a:solidFill>
                  <a:schemeClr val="accent1"/>
                </a:solidFill>
                <a:latin typeface="+mj-lt"/>
              </a:endParaRPr>
            </a:p>
          </p:txBody>
        </p:sp>
      </p:grpSp>
    </p:spTree>
    <p:extLst>
      <p:ext uri="{BB962C8B-B14F-4D97-AF65-F5344CB8AC3E}">
        <p14:creationId xmlns:p14="http://schemas.microsoft.com/office/powerpoint/2010/main" val="135222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Plan</a:t>
            </a:r>
            <a:br>
              <a:rPr lang="en-US" dirty="0" smtClean="0"/>
            </a:br>
            <a:r>
              <a:rPr lang="en-US" dirty="0" smtClean="0"/>
              <a:t>of Thesis</a:t>
            </a:r>
            <a:endParaRPr lang="uk-UA" dirty="0"/>
          </a:p>
        </p:txBody>
      </p:sp>
      <p:sp>
        <p:nvSpPr>
          <p:cNvPr id="4" name="Slide Number Placeholder 3"/>
          <p:cNvSpPr>
            <a:spLocks noGrp="1"/>
          </p:cNvSpPr>
          <p:nvPr>
            <p:ph type="sldNum" sz="quarter" idx="10"/>
          </p:nvPr>
        </p:nvSpPr>
        <p:spPr/>
        <p:txBody>
          <a:bodyPr/>
          <a:lstStyle/>
          <a:p>
            <a:r>
              <a:rPr lang="en-US" smtClean="0"/>
              <a:t>page</a:t>
            </a:r>
          </a:p>
          <a:p>
            <a:r>
              <a:rPr lang="en-US" smtClean="0"/>
              <a:t>0</a:t>
            </a:r>
            <a:fld id="{37D409AB-2201-4E18-8A34-C31753AD9B06}" type="slidenum">
              <a:rPr smtClean="0"/>
              <a:pPr/>
              <a:t>25</a:t>
            </a:fld>
            <a:endParaRPr/>
          </a:p>
        </p:txBody>
      </p:sp>
      <p:pic>
        <p:nvPicPr>
          <p:cNvPr id="3" name="Picture 2"/>
          <p:cNvPicPr>
            <a:picLocks noChangeAspect="1"/>
          </p:cNvPicPr>
          <p:nvPr/>
        </p:nvPicPr>
        <p:blipFill>
          <a:blip r:embed="rId2"/>
          <a:stretch>
            <a:fillRect/>
          </a:stretch>
        </p:blipFill>
        <p:spPr>
          <a:xfrm>
            <a:off x="1600200" y="3200400"/>
            <a:ext cx="13998346" cy="7021183"/>
          </a:xfrm>
          <a:prstGeom prst="rect">
            <a:avLst/>
          </a:prstGeom>
        </p:spPr>
      </p:pic>
      <p:sp>
        <p:nvSpPr>
          <p:cNvPr id="48" name="Rectangle 47"/>
          <p:cNvSpPr/>
          <p:nvPr/>
        </p:nvSpPr>
        <p:spPr>
          <a:xfrm>
            <a:off x="3917402" y="10668016"/>
            <a:ext cx="9363941" cy="646331"/>
          </a:xfrm>
          <a:prstGeom prst="rect">
            <a:avLst/>
          </a:prstGeom>
        </p:spPr>
        <p:txBody>
          <a:bodyPr wrap="square">
            <a:spAutoFit/>
          </a:bodyPr>
          <a:lstStyle/>
          <a:p>
            <a:pPr marL="742950" indent="-742950" algn="ctr" defTabSz="914400"/>
            <a:r>
              <a:rPr lang="en-US" sz="3600" b="1" dirty="0" smtClean="0"/>
              <a:t>Gantt Chart for </a:t>
            </a:r>
            <a:r>
              <a:rPr lang="en-US" sz="3600" b="1" smtClean="0"/>
              <a:t>Plan of Thesis</a:t>
            </a:r>
            <a:endParaRPr lang="en-US" sz="3600" b="1" dirty="0"/>
          </a:p>
        </p:txBody>
      </p:sp>
    </p:spTree>
    <p:extLst>
      <p:ext uri="{BB962C8B-B14F-4D97-AF65-F5344CB8AC3E}">
        <p14:creationId xmlns:p14="http://schemas.microsoft.com/office/powerpoint/2010/main" val="1959263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114800"/>
            <a:ext cx="18288000" cy="54864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7" name="Title 6"/>
          <p:cNvSpPr>
            <a:spLocks noGrp="1"/>
          </p:cNvSpPr>
          <p:nvPr>
            <p:ph type="title"/>
          </p:nvPr>
        </p:nvSpPr>
        <p:spPr/>
        <p:txBody>
          <a:bodyPr/>
          <a:lstStyle/>
          <a:p>
            <a:r>
              <a:rPr lang="en-US" dirty="0" smtClean="0"/>
              <a:t>Summary</a:t>
            </a:r>
            <a:br>
              <a:rPr lang="en-US" dirty="0" smtClean="0"/>
            </a:br>
            <a:endParaRPr lang="uk-UA" dirty="0"/>
          </a:p>
        </p:txBody>
      </p:sp>
      <p:sp>
        <p:nvSpPr>
          <p:cNvPr id="25" name="Slide Number Placeholder 24"/>
          <p:cNvSpPr>
            <a:spLocks noGrp="1"/>
          </p:cNvSpPr>
          <p:nvPr>
            <p:ph type="sldNum" sz="quarter" idx="10"/>
          </p:nvPr>
        </p:nvSpPr>
        <p:spPr/>
        <p:txBody>
          <a:bodyPr/>
          <a:lstStyle/>
          <a:p>
            <a:r>
              <a:rPr lang="en-US" smtClean="0"/>
              <a:t>page</a:t>
            </a:r>
          </a:p>
          <a:p>
            <a:r>
              <a:rPr lang="en-US" smtClean="0"/>
              <a:t>0</a:t>
            </a:r>
            <a:fld id="{37D409AB-2201-4E18-8A34-C31753AD9B06}" type="slidenum">
              <a:rPr smtClean="0"/>
              <a:pPr/>
              <a:t>26</a:t>
            </a:fld>
            <a:endParaRPr/>
          </a:p>
        </p:txBody>
      </p:sp>
      <p:sp>
        <p:nvSpPr>
          <p:cNvPr id="24" name="TextBox 23"/>
          <p:cNvSpPr txBox="1"/>
          <p:nvPr/>
        </p:nvSpPr>
        <p:spPr>
          <a:xfrm>
            <a:off x="9227682" y="4543485"/>
            <a:ext cx="8222117" cy="4524315"/>
          </a:xfrm>
          <a:prstGeom prst="rect">
            <a:avLst/>
          </a:prstGeom>
          <a:noFill/>
        </p:spPr>
        <p:txBody>
          <a:bodyPr wrap="square" rtlCol="0">
            <a:spAutoFit/>
          </a:bodyPr>
          <a:lstStyle/>
          <a:p>
            <a:r>
              <a:rPr lang="en-US" sz="3600" dirty="0" smtClean="0">
                <a:solidFill>
                  <a:schemeClr val="bg1"/>
                </a:solidFill>
              </a:rPr>
              <a:t>The main </a:t>
            </a:r>
            <a:r>
              <a:rPr lang="en-US" sz="3600" b="1" dirty="0" smtClean="0">
                <a:solidFill>
                  <a:schemeClr val="accent1"/>
                </a:solidFill>
              </a:rPr>
              <a:t>motivation</a:t>
            </a:r>
            <a:r>
              <a:rPr lang="en-US" sz="3600" dirty="0" smtClean="0">
                <a:solidFill>
                  <a:schemeClr val="bg1"/>
                </a:solidFill>
              </a:rPr>
              <a:t> of thesis is provoked from the reality of managing and allocating resources for different users.</a:t>
            </a:r>
          </a:p>
          <a:p>
            <a:endParaRPr lang="en-US" sz="3600" dirty="0" smtClean="0">
              <a:solidFill>
                <a:schemeClr val="bg1"/>
              </a:solidFill>
            </a:endParaRPr>
          </a:p>
          <a:p>
            <a:r>
              <a:rPr lang="en-US" sz="3600" dirty="0" smtClean="0">
                <a:solidFill>
                  <a:schemeClr val="bg1"/>
                </a:solidFill>
                <a:latin typeface="+mj-lt"/>
              </a:rPr>
              <a:t>With the </a:t>
            </a:r>
            <a:r>
              <a:rPr lang="en-US" sz="3600" b="1" dirty="0" smtClean="0">
                <a:solidFill>
                  <a:schemeClr val="accent1"/>
                </a:solidFill>
                <a:latin typeface="+mj-lt"/>
              </a:rPr>
              <a:t>role</a:t>
            </a:r>
            <a:r>
              <a:rPr lang="en-US" sz="3600" dirty="0" smtClean="0">
                <a:solidFill>
                  <a:schemeClr val="bg1"/>
                </a:solidFill>
                <a:latin typeface="+mj-lt"/>
              </a:rPr>
              <a:t> of </a:t>
            </a:r>
            <a:r>
              <a:rPr lang="en-US" sz="3600" b="1" dirty="0" smtClean="0">
                <a:solidFill>
                  <a:schemeClr val="accent1"/>
                </a:solidFill>
                <a:latin typeface="+mj-lt"/>
              </a:rPr>
              <a:t>heterogeneous system </a:t>
            </a:r>
            <a:r>
              <a:rPr lang="en-US" sz="3600" dirty="0" smtClean="0">
                <a:solidFill>
                  <a:schemeClr val="bg1"/>
                </a:solidFill>
                <a:latin typeface="+mj-lt"/>
              </a:rPr>
              <a:t>in providing computing resources, a proper scheduling solution is very important to improve the resource utilization. </a:t>
            </a:r>
            <a:endParaRPr lang="uk-UA" sz="3600" dirty="0">
              <a:solidFill>
                <a:schemeClr val="bg1"/>
              </a:solidFill>
              <a:latin typeface="+mj-lt"/>
            </a:endParaRPr>
          </a:p>
        </p:txBody>
      </p:sp>
      <p:grpSp>
        <p:nvGrpSpPr>
          <p:cNvPr id="27" name="Group 26"/>
          <p:cNvGrpSpPr/>
          <p:nvPr/>
        </p:nvGrpSpPr>
        <p:grpSpPr>
          <a:xfrm>
            <a:off x="2785042" y="6172200"/>
            <a:ext cx="4864100" cy="1371600"/>
            <a:chOff x="6711950" y="4457700"/>
            <a:chExt cx="4864100" cy="1371600"/>
          </a:xfrm>
        </p:grpSpPr>
        <p:sp>
          <p:nvSpPr>
            <p:cNvPr id="28" name="TextBox 27"/>
            <p:cNvSpPr txBox="1"/>
            <p:nvPr/>
          </p:nvSpPr>
          <p:spPr>
            <a:xfrm>
              <a:off x="6863443" y="4589502"/>
              <a:ext cx="4561114" cy="1107996"/>
            </a:xfrm>
            <a:prstGeom prst="rect">
              <a:avLst/>
            </a:prstGeom>
            <a:noFill/>
          </p:spPr>
          <p:txBody>
            <a:bodyPr wrap="square" rtlCol="0">
              <a:spAutoFit/>
            </a:bodyPr>
            <a:lstStyle/>
            <a:p>
              <a:pPr algn="ctr"/>
              <a:r>
                <a:rPr lang="en-US" sz="6600" b="1" dirty="0" smtClean="0">
                  <a:solidFill>
                    <a:schemeClr val="accent1"/>
                  </a:solidFill>
                  <a:ea typeface="Roboto Condensed" panose="02000000000000000000" pitchFamily="2" charset="0"/>
                  <a:cs typeface="Lato Semibold" panose="020F0502020204030203" pitchFamily="34" charset="0"/>
                </a:rPr>
                <a:t>Summary</a:t>
              </a:r>
              <a:endParaRPr lang="ru-RU" sz="6600" b="1" dirty="0">
                <a:solidFill>
                  <a:schemeClr val="accent1"/>
                </a:solidFill>
                <a:ea typeface="Lato Semibold" panose="020F0502020204030203" pitchFamily="34" charset="0"/>
                <a:cs typeface="Lato Semibold" panose="020F0502020204030203" pitchFamily="34" charset="0"/>
              </a:endParaRPr>
            </a:p>
          </p:txBody>
        </p:sp>
        <p:grpSp>
          <p:nvGrpSpPr>
            <p:cNvPr id="29" name="Group 28"/>
            <p:cNvGrpSpPr/>
            <p:nvPr/>
          </p:nvGrpSpPr>
          <p:grpSpPr>
            <a:xfrm>
              <a:off x="6711950" y="4457700"/>
              <a:ext cx="685800" cy="685800"/>
              <a:chOff x="6324600" y="4114799"/>
              <a:chExt cx="685800" cy="685800"/>
            </a:xfrm>
          </p:grpSpPr>
          <p:cxnSp>
            <p:nvCxnSpPr>
              <p:cNvPr id="33" name="Straight Connector 32"/>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rot="10800000">
              <a:off x="10890250" y="5143500"/>
              <a:ext cx="685800" cy="685800"/>
              <a:chOff x="6324600" y="4114799"/>
              <a:chExt cx="685800" cy="685800"/>
            </a:xfrm>
          </p:grpSpPr>
          <p:cxnSp>
            <p:nvCxnSpPr>
              <p:cNvPr id="31" name="Straight Connector 30"/>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86835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5448300" cy="1269578"/>
          </a:xfrm>
        </p:spPr>
        <p:txBody>
          <a:bodyPr/>
          <a:lstStyle/>
          <a:p>
            <a:r>
              <a:rPr lang="en-US" dirty="0" smtClean="0"/>
              <a:t>References</a:t>
            </a:r>
            <a:br>
              <a:rPr lang="en-US" dirty="0" smtClean="0"/>
            </a:br>
            <a:endParaRPr lang="uk-UA" sz="4000" dirty="0"/>
          </a:p>
        </p:txBody>
      </p:sp>
      <p:sp>
        <p:nvSpPr>
          <p:cNvPr id="3" name="Slide Number Placeholder 2"/>
          <p:cNvSpPr>
            <a:spLocks noGrp="1"/>
          </p:cNvSpPr>
          <p:nvPr>
            <p:ph type="sldNum" sz="quarter" idx="10"/>
          </p:nvPr>
        </p:nvSpPr>
        <p:spPr/>
        <p:txBody>
          <a:bodyPr/>
          <a:lstStyle/>
          <a:p>
            <a:r>
              <a:rPr lang="en-US" smtClean="0"/>
              <a:t>page</a:t>
            </a:r>
          </a:p>
          <a:p>
            <a:r>
              <a:rPr lang="en-US" smtClean="0"/>
              <a:t>0</a:t>
            </a:r>
            <a:fld id="{37D409AB-2201-4E18-8A34-C31753AD9B06}" type="slidenum">
              <a:rPr smtClean="0"/>
              <a:pPr/>
              <a:t>27</a:t>
            </a:fld>
            <a:endParaRPr/>
          </a:p>
        </p:txBody>
      </p:sp>
      <p:sp>
        <p:nvSpPr>
          <p:cNvPr id="5" name="Rectangle 4"/>
          <p:cNvSpPr/>
          <p:nvPr/>
        </p:nvSpPr>
        <p:spPr>
          <a:xfrm>
            <a:off x="1447800" y="2031459"/>
            <a:ext cx="14450314" cy="9510296"/>
          </a:xfrm>
          <a:prstGeom prst="rect">
            <a:avLst/>
          </a:prstGeom>
        </p:spPr>
        <p:txBody>
          <a:bodyPr wrap="square">
            <a:spAutoFit/>
          </a:bodyPr>
          <a:lstStyle/>
          <a:p>
            <a:pPr algn="just"/>
            <a:r>
              <a:rPr lang="en-US" sz="2800" dirty="0" smtClean="0"/>
              <a:t>1. </a:t>
            </a:r>
            <a:r>
              <a:rPr lang="en-US" sz="2800" dirty="0" err="1" smtClean="0"/>
              <a:t>Dror</a:t>
            </a:r>
            <a:r>
              <a:rPr lang="en-US" sz="2800" dirty="0" smtClean="0"/>
              <a:t> </a:t>
            </a:r>
            <a:r>
              <a:rPr lang="en-US" sz="2800" dirty="0"/>
              <a:t>G. </a:t>
            </a:r>
            <a:r>
              <a:rPr lang="en-US" sz="2800" dirty="0" err="1"/>
              <a:t>Feitelson</a:t>
            </a:r>
            <a:r>
              <a:rPr lang="en-US" sz="2800" dirty="0"/>
              <a:t>, Larry Rudolph, Uwe </a:t>
            </a:r>
            <a:r>
              <a:rPr lang="en-US" sz="2800" dirty="0" err="1"/>
              <a:t>Schwiegelshohn</a:t>
            </a:r>
            <a:r>
              <a:rPr lang="en-US" sz="2800" dirty="0"/>
              <a:t>, Kenneth C. </a:t>
            </a:r>
            <a:r>
              <a:rPr lang="en-US" sz="2800" dirty="0" err="1"/>
              <a:t>Sevcik</a:t>
            </a:r>
            <a:r>
              <a:rPr lang="en-US" sz="2800" dirty="0"/>
              <a:t>, and </a:t>
            </a:r>
            <a:r>
              <a:rPr lang="en-US" sz="2800" dirty="0" err="1"/>
              <a:t>Parkson</a:t>
            </a:r>
            <a:r>
              <a:rPr lang="en-US" sz="2800" dirty="0"/>
              <a:t> Wong. 1997. Theory and Practice in Parallel Job Scheduling. In </a:t>
            </a:r>
            <a:r>
              <a:rPr lang="en-US" sz="2800" i="1" dirty="0"/>
              <a:t>Proceedings of the Job Scheduling Strategies for Parallel Processing</a:t>
            </a:r>
            <a:r>
              <a:rPr lang="en-US" sz="2800" dirty="0"/>
              <a:t> (IPPS '97), </a:t>
            </a:r>
            <a:r>
              <a:rPr lang="en-US" sz="2800" dirty="0" err="1"/>
              <a:t>Dror</a:t>
            </a:r>
            <a:r>
              <a:rPr lang="en-US" sz="2800" dirty="0"/>
              <a:t> G. </a:t>
            </a:r>
            <a:r>
              <a:rPr lang="en-US" sz="2800" dirty="0" err="1"/>
              <a:t>Feitelson</a:t>
            </a:r>
            <a:r>
              <a:rPr lang="en-US" sz="2800" dirty="0"/>
              <a:t> and Larry Rudolph (Eds.). Springer-</a:t>
            </a:r>
            <a:r>
              <a:rPr lang="en-US" sz="2800" dirty="0" err="1"/>
              <a:t>Verlag</a:t>
            </a:r>
            <a:r>
              <a:rPr lang="en-US" sz="2800" dirty="0"/>
              <a:t>, London, UK, UK, </a:t>
            </a:r>
            <a:r>
              <a:rPr lang="en-US" sz="2800" dirty="0" smtClean="0"/>
              <a:t>1-34</a:t>
            </a:r>
          </a:p>
          <a:p>
            <a:pPr algn="just"/>
            <a:endParaRPr lang="en-US" sz="2800" dirty="0" smtClean="0">
              <a:latin typeface="+mj-lt"/>
            </a:endParaRPr>
          </a:p>
          <a:p>
            <a:pPr algn="just"/>
            <a:r>
              <a:rPr lang="en-US" sz="2800" dirty="0" smtClean="0"/>
              <a:t>2. Ravi</a:t>
            </a:r>
            <a:r>
              <a:rPr lang="en-US" sz="2800" dirty="0"/>
              <a:t>, </a:t>
            </a:r>
            <a:r>
              <a:rPr lang="en-US" sz="2800" dirty="0" err="1"/>
              <a:t>Vignesh</a:t>
            </a:r>
            <a:r>
              <a:rPr lang="en-US" sz="2800" dirty="0"/>
              <a:t> T., Michela Becchi, </a:t>
            </a:r>
            <a:r>
              <a:rPr lang="en-US" sz="2800" dirty="0" err="1"/>
              <a:t>Gagan</a:t>
            </a:r>
            <a:r>
              <a:rPr lang="en-US" sz="2800" dirty="0"/>
              <a:t> Agrawal, and </a:t>
            </a:r>
            <a:r>
              <a:rPr lang="en-US" sz="2800" dirty="0" err="1"/>
              <a:t>Srimat</a:t>
            </a:r>
            <a:r>
              <a:rPr lang="en-US" sz="2800" dirty="0"/>
              <a:t> </a:t>
            </a:r>
            <a:r>
              <a:rPr lang="en-US" sz="2800" dirty="0" err="1"/>
              <a:t>Chakradhar</a:t>
            </a:r>
            <a:r>
              <a:rPr lang="en-US" sz="2800" dirty="0"/>
              <a:t>. "Supporting GPU sharing in cloud environments with a transparent runtime consolidation framework." In </a:t>
            </a:r>
            <a:r>
              <a:rPr lang="en-US" sz="2800" i="1" dirty="0"/>
              <a:t>Proceedings of the 20th international symposium on High performance distributed computing</a:t>
            </a:r>
            <a:r>
              <a:rPr lang="en-US" sz="2800" dirty="0"/>
              <a:t>, pp. 217-228. ACM, 2011.</a:t>
            </a:r>
          </a:p>
          <a:p>
            <a:pPr algn="just"/>
            <a:endParaRPr lang="en-US" sz="2800" dirty="0" smtClean="0">
              <a:latin typeface="+mj-lt"/>
            </a:endParaRPr>
          </a:p>
          <a:p>
            <a:pPr algn="just"/>
            <a:r>
              <a:rPr lang="en-US" sz="2800" dirty="0" smtClean="0"/>
              <a:t>3. Ravi</a:t>
            </a:r>
            <a:r>
              <a:rPr lang="en-US" sz="2800" dirty="0"/>
              <a:t>, </a:t>
            </a:r>
            <a:r>
              <a:rPr lang="en-US" sz="2800" dirty="0" err="1"/>
              <a:t>Vignesh</a:t>
            </a:r>
            <a:r>
              <a:rPr lang="en-US" sz="2800" dirty="0"/>
              <a:t> T., Michela Becchi, Wei Jiang, </a:t>
            </a:r>
            <a:r>
              <a:rPr lang="en-US" sz="2800" dirty="0" err="1"/>
              <a:t>Gagan</a:t>
            </a:r>
            <a:r>
              <a:rPr lang="en-US" sz="2800" dirty="0"/>
              <a:t> Agrawal, and </a:t>
            </a:r>
            <a:r>
              <a:rPr lang="en-US" sz="2800" dirty="0" err="1"/>
              <a:t>Srimat</a:t>
            </a:r>
            <a:r>
              <a:rPr lang="en-US" sz="2800" dirty="0"/>
              <a:t> </a:t>
            </a:r>
            <a:r>
              <a:rPr lang="en-US" sz="2800" dirty="0" err="1"/>
              <a:t>Chakradhar</a:t>
            </a:r>
            <a:r>
              <a:rPr lang="en-US" sz="2800" dirty="0"/>
              <a:t>. "Scheduling concurrent applications on a cluster of CPU–GPU nodes." </a:t>
            </a:r>
            <a:r>
              <a:rPr lang="en-US" sz="2800" i="1" dirty="0"/>
              <a:t>Future Generation Computer Systems</a:t>
            </a:r>
            <a:r>
              <a:rPr lang="en-US" sz="2800" dirty="0"/>
              <a:t> 29, no. 8 (2013): 2262-2271</a:t>
            </a:r>
            <a:r>
              <a:rPr lang="en-US" sz="2800" dirty="0" smtClean="0"/>
              <a:t>.</a:t>
            </a:r>
          </a:p>
          <a:p>
            <a:pPr algn="just"/>
            <a:endParaRPr lang="en-US" sz="2800" dirty="0"/>
          </a:p>
          <a:p>
            <a:pPr algn="just"/>
            <a:r>
              <a:rPr lang="en-US" sz="2800" dirty="0" smtClean="0"/>
              <a:t>4. Miyamoto</a:t>
            </a:r>
            <a:r>
              <a:rPr lang="en-US" sz="2800" dirty="0"/>
              <a:t>, </a:t>
            </a:r>
            <a:r>
              <a:rPr lang="en-US" sz="2800" dirty="0" err="1"/>
              <a:t>Takamichi</a:t>
            </a:r>
            <a:r>
              <a:rPr lang="en-US" sz="2800" dirty="0"/>
              <a:t>, Kazuhisa Ishizaka, and Takeo </a:t>
            </a:r>
            <a:r>
              <a:rPr lang="en-US" sz="2800" dirty="0" err="1"/>
              <a:t>Hosomi</a:t>
            </a:r>
            <a:r>
              <a:rPr lang="en-US" sz="2800" dirty="0"/>
              <a:t>. "A dynamic offload scheduler for spatial multitasking on intel </a:t>
            </a:r>
            <a:r>
              <a:rPr lang="en-US" sz="2800" dirty="0" err="1"/>
              <a:t>xeon</a:t>
            </a:r>
            <a:r>
              <a:rPr lang="en-US" sz="2800" dirty="0"/>
              <a:t> phi coprocessor." In </a:t>
            </a:r>
            <a:r>
              <a:rPr lang="en-US" sz="2800" i="1" dirty="0"/>
              <a:t>The 18th Workshop on Synthesis And System Integration of Mixed Information technologies</a:t>
            </a:r>
            <a:r>
              <a:rPr lang="en-US" sz="2800" dirty="0"/>
              <a:t>, pp. 261-266. 2013</a:t>
            </a:r>
            <a:r>
              <a:rPr lang="en-US" sz="2800" dirty="0" smtClean="0"/>
              <a:t>.</a:t>
            </a:r>
          </a:p>
          <a:p>
            <a:pPr algn="just"/>
            <a:endParaRPr lang="en-US" sz="2800" dirty="0"/>
          </a:p>
          <a:p>
            <a:pPr algn="just"/>
            <a:r>
              <a:rPr lang="en-US" sz="2800" dirty="0" smtClean="0"/>
              <a:t>5. </a:t>
            </a:r>
            <a:r>
              <a:rPr lang="en-US" sz="2800" dirty="0" err="1" smtClean="0"/>
              <a:t>Cadambi</a:t>
            </a:r>
            <a:r>
              <a:rPr lang="en-US" sz="2800" dirty="0"/>
              <a:t>, Srihari, Giuseppe </a:t>
            </a:r>
            <a:r>
              <a:rPr lang="en-US" sz="2800" dirty="0" err="1"/>
              <a:t>Coviello</a:t>
            </a:r>
            <a:r>
              <a:rPr lang="en-US" sz="2800" dirty="0"/>
              <a:t>, Cheng-Hong Li, </a:t>
            </a:r>
            <a:r>
              <a:rPr lang="en-US" sz="2800" dirty="0" err="1"/>
              <a:t>Rajat</a:t>
            </a:r>
            <a:r>
              <a:rPr lang="en-US" sz="2800" dirty="0"/>
              <a:t> </a:t>
            </a:r>
            <a:r>
              <a:rPr lang="en-US" sz="2800" dirty="0" err="1"/>
              <a:t>Phull</a:t>
            </a:r>
            <a:r>
              <a:rPr lang="en-US" sz="2800" dirty="0"/>
              <a:t>, </a:t>
            </a:r>
            <a:r>
              <a:rPr lang="en-US" sz="2800" dirty="0" err="1"/>
              <a:t>Kunal</a:t>
            </a:r>
            <a:r>
              <a:rPr lang="en-US" sz="2800" dirty="0"/>
              <a:t> Rao, </a:t>
            </a:r>
            <a:r>
              <a:rPr lang="en-US" sz="2800" dirty="0" err="1"/>
              <a:t>Murugan</a:t>
            </a:r>
            <a:r>
              <a:rPr lang="en-US" sz="2800" dirty="0"/>
              <a:t> </a:t>
            </a:r>
            <a:r>
              <a:rPr lang="en-US" sz="2800" dirty="0" err="1"/>
              <a:t>Sankaradass</a:t>
            </a:r>
            <a:r>
              <a:rPr lang="en-US" sz="2800" dirty="0"/>
              <a:t>, and </a:t>
            </a:r>
            <a:r>
              <a:rPr lang="en-US" sz="2800" dirty="0" err="1"/>
              <a:t>Srimat</a:t>
            </a:r>
            <a:r>
              <a:rPr lang="en-US" sz="2800" dirty="0"/>
              <a:t> </a:t>
            </a:r>
            <a:r>
              <a:rPr lang="en-US" sz="2800" dirty="0" err="1"/>
              <a:t>Chakradhar</a:t>
            </a:r>
            <a:r>
              <a:rPr lang="en-US" sz="2800" dirty="0"/>
              <a:t>. "COSMIC: middleware for high performance and reliable multiprocessing on </a:t>
            </a:r>
            <a:r>
              <a:rPr lang="en-US" sz="2800" dirty="0" err="1"/>
              <a:t>xeon</a:t>
            </a:r>
            <a:r>
              <a:rPr lang="en-US" sz="2800" dirty="0"/>
              <a:t> phi coprocessors." In </a:t>
            </a:r>
            <a:r>
              <a:rPr lang="en-US" sz="2800" i="1" dirty="0"/>
              <a:t>Proceedings of the 22nd international symposium on High-performance parallel and distributed computing</a:t>
            </a:r>
            <a:r>
              <a:rPr lang="en-US" sz="2800" dirty="0"/>
              <a:t>, pp. 215-226. ACM, 2013.</a:t>
            </a:r>
          </a:p>
        </p:txBody>
      </p:sp>
    </p:spTree>
    <p:extLst>
      <p:ext uri="{BB962C8B-B14F-4D97-AF65-F5344CB8AC3E}">
        <p14:creationId xmlns:p14="http://schemas.microsoft.com/office/powerpoint/2010/main" val="104771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81700" y="6304002"/>
            <a:ext cx="6324600" cy="1107996"/>
          </a:xfrm>
          <a:prstGeom prst="rect">
            <a:avLst/>
          </a:prstGeom>
          <a:noFill/>
        </p:spPr>
        <p:txBody>
          <a:bodyPr wrap="square" rtlCol="0">
            <a:spAutoFit/>
          </a:bodyPr>
          <a:lstStyle/>
          <a:p>
            <a:pPr algn="ctr"/>
            <a:r>
              <a:rPr lang="en-US" sz="6600" b="1">
                <a:solidFill>
                  <a:schemeClr val="accent1"/>
                </a:solidFill>
                <a:ea typeface="Lato Semibold" panose="020F0502020204030203" pitchFamily="34" charset="0"/>
                <a:cs typeface="Lato Semibold" panose="020F0502020204030203" pitchFamily="34" charset="0"/>
              </a:rPr>
              <a:t>thank you.</a:t>
            </a:r>
            <a:endParaRPr lang="ru-RU" sz="6600" b="1" dirty="0">
              <a:solidFill>
                <a:schemeClr val="accent1"/>
              </a:solidFill>
              <a:ea typeface="Lato Semibold" panose="020F0502020204030203" pitchFamily="34" charset="0"/>
              <a:cs typeface="Lato Semibold" panose="020F0502020204030203" pitchFamily="34" charset="0"/>
            </a:endParaRPr>
          </a:p>
        </p:txBody>
      </p:sp>
      <p:grpSp>
        <p:nvGrpSpPr>
          <p:cNvPr id="4" name="Group 3"/>
          <p:cNvGrpSpPr/>
          <p:nvPr/>
        </p:nvGrpSpPr>
        <p:grpSpPr>
          <a:xfrm>
            <a:off x="6156325" y="6172200"/>
            <a:ext cx="685800" cy="6858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rot="10800000">
            <a:off x="11445875" y="6858000"/>
            <a:ext cx="685800" cy="685800"/>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69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8724900" cy="840230"/>
          </a:xfrm>
        </p:spPr>
        <p:txBody>
          <a:bodyPr/>
          <a:lstStyle/>
          <a:p>
            <a:r>
              <a:rPr lang="en-US" sz="5400" dirty="0" smtClean="0"/>
              <a:t>Tutorial for </a:t>
            </a:r>
            <a:r>
              <a:rPr lang="en-US" sz="5400" dirty="0" err="1" smtClean="0"/>
              <a:t>IPython</a:t>
            </a:r>
            <a:endParaRPr lang="en-US" sz="5400" dirty="0"/>
          </a:p>
        </p:txBody>
      </p:sp>
      <p:sp>
        <p:nvSpPr>
          <p:cNvPr id="3" name="Slide Number Placeholder 2"/>
          <p:cNvSpPr>
            <a:spLocks noGrp="1"/>
          </p:cNvSpPr>
          <p:nvPr>
            <p:ph type="sldNum" sz="quarter" idx="10"/>
          </p:nvPr>
        </p:nvSpPr>
        <p:spPr/>
        <p:txBody>
          <a:bodyPr/>
          <a:lstStyle/>
          <a:p>
            <a:pPr algn="l"/>
            <a:r>
              <a:rPr lang="en-US" smtClean="0"/>
              <a:t>page</a:t>
            </a:r>
          </a:p>
          <a:p>
            <a:pPr algn="l"/>
            <a:r>
              <a:rPr lang="en-US" smtClean="0"/>
              <a:t>0</a:t>
            </a:r>
            <a:fld id="{37D409AB-2201-4E18-8A34-C31753AD9B06}" type="slidenum">
              <a:rPr lang="en-US" smtClean="0"/>
              <a:pPr algn="l"/>
              <a:t>3</a:t>
            </a:fld>
            <a:endParaRPr lang="en-US"/>
          </a:p>
        </p:txBody>
      </p:sp>
      <p:sp>
        <p:nvSpPr>
          <p:cNvPr id="4" name="Content Placeholder 1"/>
          <p:cNvSpPr txBox="1">
            <a:spLocks/>
          </p:cNvSpPr>
          <p:nvPr/>
        </p:nvSpPr>
        <p:spPr>
          <a:xfrm>
            <a:off x="1752600" y="1981200"/>
            <a:ext cx="14630400" cy="10744200"/>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buFontTx/>
              <a:buChar char="-"/>
            </a:pPr>
            <a:r>
              <a:rPr lang="en-US" sz="4400" b="1" dirty="0" smtClean="0"/>
              <a:t>Prerequisite</a:t>
            </a:r>
            <a:r>
              <a:rPr lang="en-US" sz="4400" b="1" dirty="0"/>
              <a:t>: </a:t>
            </a:r>
            <a:r>
              <a:rPr lang="en-US" sz="4400" b="1" dirty="0" smtClean="0"/>
              <a:t>Python</a:t>
            </a:r>
          </a:p>
          <a:p>
            <a:pPr marL="0" indent="0">
              <a:lnSpc>
                <a:spcPct val="100000"/>
              </a:lnSpc>
              <a:buNone/>
            </a:pPr>
            <a:r>
              <a:rPr lang="en-US" sz="4400" b="1" dirty="0" smtClean="0"/>
              <a:t>1. </a:t>
            </a:r>
            <a:r>
              <a:rPr lang="en-US" sz="4400" b="1" dirty="0"/>
              <a:t>Installing </a:t>
            </a:r>
            <a:r>
              <a:rPr lang="en-US" sz="4400" b="1" dirty="0" err="1"/>
              <a:t>Jupyter</a:t>
            </a:r>
            <a:r>
              <a:rPr lang="en-US" sz="4400" b="1" dirty="0"/>
              <a:t> using Anaconda and </a:t>
            </a:r>
            <a:r>
              <a:rPr lang="en-US" sz="4400" b="1" dirty="0" err="1" smtClean="0"/>
              <a:t>conda</a:t>
            </a:r>
            <a:endParaRPr lang="en-US" sz="4400" b="1" dirty="0"/>
          </a:p>
          <a:p>
            <a:r>
              <a:rPr lang="en-US" sz="4400" dirty="0" smtClean="0"/>
              <a:t>For </a:t>
            </a:r>
            <a:r>
              <a:rPr lang="en-US" sz="4400" dirty="0"/>
              <a:t>new users</a:t>
            </a:r>
            <a:r>
              <a:rPr lang="en-US" sz="4400" dirty="0" smtClean="0"/>
              <a:t>,</a:t>
            </a:r>
            <a:r>
              <a:rPr lang="en-US" sz="4400" dirty="0"/>
              <a:t> </a:t>
            </a:r>
            <a:r>
              <a:rPr lang="en-US" sz="4400" b="1" dirty="0"/>
              <a:t>highly recommend</a:t>
            </a:r>
            <a:r>
              <a:rPr lang="en-US" sz="4400" dirty="0"/>
              <a:t> </a:t>
            </a:r>
            <a:r>
              <a:rPr lang="en-US" sz="4400" dirty="0">
                <a:hlinkClick r:id="rId3"/>
              </a:rPr>
              <a:t>installing Anaconda</a:t>
            </a:r>
            <a:r>
              <a:rPr lang="en-US" sz="4400" dirty="0"/>
              <a:t>. Anaconda conveniently installs Python, the </a:t>
            </a:r>
            <a:r>
              <a:rPr lang="en-US" sz="4400" dirty="0" err="1"/>
              <a:t>Jupyter</a:t>
            </a:r>
            <a:r>
              <a:rPr lang="en-US" sz="4400" dirty="0"/>
              <a:t> Notebook, and other commonly used packages for scientific computing and data science.</a:t>
            </a:r>
          </a:p>
          <a:p>
            <a:r>
              <a:rPr lang="en-US" sz="4400" dirty="0"/>
              <a:t>Download </a:t>
            </a:r>
            <a:r>
              <a:rPr lang="en-US" sz="4400" dirty="0" smtClean="0">
                <a:hlinkClick r:id="rId3"/>
              </a:rPr>
              <a:t>Anaconda</a:t>
            </a:r>
            <a:endParaRPr lang="en-US" sz="4400" dirty="0" smtClean="0"/>
          </a:p>
          <a:p>
            <a:r>
              <a:rPr lang="en-US" sz="4400" dirty="0"/>
              <a:t>To run the </a:t>
            </a:r>
            <a:r>
              <a:rPr lang="en-US" sz="4400" dirty="0"/>
              <a:t>notebook: </a:t>
            </a:r>
            <a:r>
              <a:rPr lang="en-US" sz="4400" dirty="0" err="1"/>
              <a:t>jupyter</a:t>
            </a:r>
            <a:r>
              <a:rPr lang="en-US" sz="4400" dirty="0"/>
              <a:t> </a:t>
            </a:r>
            <a:r>
              <a:rPr lang="en-US" sz="4400" dirty="0" smtClean="0"/>
              <a:t>notebook</a:t>
            </a:r>
          </a:p>
          <a:p>
            <a:pPr marL="0" indent="0">
              <a:buNone/>
            </a:pPr>
            <a:endParaRPr lang="en-US" sz="4400" dirty="0" smtClean="0"/>
          </a:p>
          <a:p>
            <a:pPr marL="0" indent="0">
              <a:buNone/>
            </a:pPr>
            <a:r>
              <a:rPr lang="en-US" sz="4400" b="1" dirty="0" smtClean="0"/>
              <a:t>2. Installing </a:t>
            </a:r>
            <a:r>
              <a:rPr lang="en-US" sz="4400" b="1" dirty="0" err="1"/>
              <a:t>Jupyter</a:t>
            </a:r>
            <a:r>
              <a:rPr lang="en-US" sz="4400" b="1" dirty="0"/>
              <a:t> with pip</a:t>
            </a:r>
          </a:p>
          <a:p>
            <a:r>
              <a:rPr lang="en-US" sz="4400" dirty="0"/>
              <a:t>E</a:t>
            </a:r>
            <a:r>
              <a:rPr lang="en-US" sz="4400" dirty="0" smtClean="0"/>
              <a:t>nsure </a:t>
            </a:r>
            <a:r>
              <a:rPr lang="en-US" sz="4400" dirty="0"/>
              <a:t>that you have the latest pip; older versions may have trouble with some dependencies</a:t>
            </a:r>
            <a:r>
              <a:rPr lang="en-US" sz="4400" dirty="0"/>
              <a:t>: pip3 install --upgrade pip</a:t>
            </a:r>
            <a:endParaRPr lang="en-US" sz="4400" dirty="0"/>
          </a:p>
          <a:p>
            <a:r>
              <a:rPr lang="en-US" sz="4400" dirty="0"/>
              <a:t>Then install the </a:t>
            </a:r>
            <a:r>
              <a:rPr lang="en-US" sz="4400" dirty="0" err="1"/>
              <a:t>Jupyter</a:t>
            </a:r>
            <a:r>
              <a:rPr lang="en-US" sz="4400" dirty="0"/>
              <a:t> Notebook using</a:t>
            </a:r>
            <a:r>
              <a:rPr lang="en-US" sz="4400" dirty="0"/>
              <a:t>: pip3 install </a:t>
            </a:r>
            <a:r>
              <a:rPr lang="en-US" sz="4400"/>
              <a:t>jupyter</a:t>
            </a:r>
            <a:r>
              <a:rPr lang="en-US" sz="4400" dirty="0"/>
              <a:t/>
            </a:r>
            <a:br>
              <a:rPr lang="en-US" sz="4400" dirty="0"/>
            </a:br>
            <a:r>
              <a:rPr lang="en-US" sz="4400" dirty="0"/>
              <a:t/>
            </a:r>
            <a:br>
              <a:rPr lang="en-US" sz="4400" dirty="0"/>
            </a:br>
            <a:r>
              <a:rPr lang="en-US" sz="4400" dirty="0"/>
              <a:t/>
            </a:r>
            <a:br>
              <a:rPr lang="en-US" sz="4400" dirty="0"/>
            </a:br>
            <a:endParaRPr lang="en-US" sz="4400" dirty="0" smtClean="0"/>
          </a:p>
          <a:p>
            <a:pPr marL="0" indent="0">
              <a:lnSpc>
                <a:spcPct val="100000"/>
              </a:lnSpc>
              <a:buNone/>
            </a:pPr>
            <a:endParaRPr lang="en-US" sz="4400" dirty="0" smtClean="0"/>
          </a:p>
        </p:txBody>
      </p:sp>
    </p:spTree>
    <p:extLst>
      <p:ext uri="{BB962C8B-B14F-4D97-AF65-F5344CB8AC3E}">
        <p14:creationId xmlns:p14="http://schemas.microsoft.com/office/powerpoint/2010/main" val="440040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5448300" cy="840230"/>
          </a:xfrm>
        </p:spPr>
        <p:txBody>
          <a:bodyPr/>
          <a:lstStyle/>
          <a:p>
            <a:r>
              <a:rPr lang="en-US" sz="5400" dirty="0" smtClean="0"/>
              <a:t>Introduction</a:t>
            </a:r>
            <a:endParaRPr lang="en-US" sz="5400" dirty="0"/>
          </a:p>
        </p:txBody>
      </p:sp>
      <p:sp>
        <p:nvSpPr>
          <p:cNvPr id="3" name="Slide Number Placeholder 2"/>
          <p:cNvSpPr>
            <a:spLocks noGrp="1"/>
          </p:cNvSpPr>
          <p:nvPr>
            <p:ph type="sldNum" sz="quarter" idx="10"/>
          </p:nvPr>
        </p:nvSpPr>
        <p:spPr/>
        <p:txBody>
          <a:bodyPr/>
          <a:lstStyle/>
          <a:p>
            <a:pPr algn="l"/>
            <a:r>
              <a:rPr lang="en-US" smtClean="0"/>
              <a:t>page</a:t>
            </a:r>
          </a:p>
          <a:p>
            <a:pPr algn="l"/>
            <a:r>
              <a:rPr lang="en-US" smtClean="0"/>
              <a:t>0</a:t>
            </a:r>
            <a:fld id="{37D409AB-2201-4E18-8A34-C31753AD9B06}" type="slidenum">
              <a:rPr lang="en-US" smtClean="0"/>
              <a:pPr algn="l"/>
              <a:t>4</a:t>
            </a:fld>
            <a:endParaRPr lang="en-US"/>
          </a:p>
        </p:txBody>
      </p:sp>
      <p:sp>
        <p:nvSpPr>
          <p:cNvPr id="4" name="Content Placeholder 1"/>
          <p:cNvSpPr txBox="1">
            <a:spLocks/>
          </p:cNvSpPr>
          <p:nvPr/>
        </p:nvSpPr>
        <p:spPr>
          <a:xfrm>
            <a:off x="1752600" y="1905000"/>
            <a:ext cx="14630400" cy="262369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buNone/>
            </a:pPr>
            <a:r>
              <a:rPr lang="en-US" sz="4400" dirty="0" smtClean="0"/>
              <a:t>Heterogeneous System: CPU </a:t>
            </a:r>
            <a:r>
              <a:rPr lang="mr-IN" sz="4400" dirty="0" smtClean="0"/>
              <a:t>–</a:t>
            </a:r>
            <a:r>
              <a:rPr lang="en-US" sz="4400" dirty="0" smtClean="0"/>
              <a:t> Intel Xeon Phi</a:t>
            </a:r>
          </a:p>
          <a:p>
            <a:pPr marL="0" indent="0" algn="ctr">
              <a:lnSpc>
                <a:spcPct val="100000"/>
              </a:lnSpc>
              <a:buNone/>
            </a:pPr>
            <a:r>
              <a:rPr lang="en-US" sz="4400" b="1" dirty="0" smtClean="0"/>
              <a:t>Programming Models</a:t>
            </a:r>
          </a:p>
          <a:p>
            <a:pPr marL="0" indent="0">
              <a:lnSpc>
                <a:spcPct val="100000"/>
              </a:lnSpc>
              <a:buNone/>
            </a:pPr>
            <a:r>
              <a:rPr lang="en-US" sz="4400" b="1" dirty="0" smtClean="0"/>
              <a:t>	1. Native Execution</a:t>
            </a:r>
          </a:p>
        </p:txBody>
      </p:sp>
      <p:pic>
        <p:nvPicPr>
          <p:cNvPr id="7" name="Picture 6"/>
          <p:cNvPicPr>
            <a:picLocks noChangeAspect="1"/>
          </p:cNvPicPr>
          <p:nvPr/>
        </p:nvPicPr>
        <p:blipFill>
          <a:blip r:embed="rId3"/>
          <a:stretch>
            <a:fillRect/>
          </a:stretch>
        </p:blipFill>
        <p:spPr>
          <a:xfrm>
            <a:off x="3009900" y="4570363"/>
            <a:ext cx="12115800" cy="8003604"/>
          </a:xfrm>
          <a:prstGeom prst="rect">
            <a:avLst/>
          </a:prstGeom>
        </p:spPr>
      </p:pic>
      <p:pic>
        <p:nvPicPr>
          <p:cNvPr id="11" name="Picture 10"/>
          <p:cNvPicPr>
            <a:picLocks noChangeAspect="1"/>
          </p:cNvPicPr>
          <p:nvPr/>
        </p:nvPicPr>
        <p:blipFill>
          <a:blip r:embed="rId4"/>
          <a:stretch>
            <a:fillRect/>
          </a:stretch>
        </p:blipFill>
        <p:spPr>
          <a:xfrm>
            <a:off x="3042557" y="5715000"/>
            <a:ext cx="5905500" cy="114336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5"/>
          <a:stretch>
            <a:fillRect/>
          </a:stretch>
        </p:blipFill>
        <p:spPr>
          <a:xfrm>
            <a:off x="3042557" y="7207777"/>
            <a:ext cx="5427328" cy="42401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6"/>
          <a:stretch>
            <a:fillRect/>
          </a:stretch>
        </p:blipFill>
        <p:spPr>
          <a:xfrm>
            <a:off x="3042557" y="7772400"/>
            <a:ext cx="5427328" cy="75104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4" name="Picture 13"/>
          <p:cNvPicPr>
            <a:picLocks noChangeAspect="1"/>
          </p:cNvPicPr>
          <p:nvPr/>
        </p:nvPicPr>
        <p:blipFill>
          <a:blip r:embed="rId7"/>
          <a:stretch>
            <a:fillRect/>
          </a:stretch>
        </p:blipFill>
        <p:spPr>
          <a:xfrm>
            <a:off x="3064327" y="8610600"/>
            <a:ext cx="5405557" cy="598243"/>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15" name="Picture 14"/>
          <p:cNvPicPr>
            <a:picLocks noChangeAspect="1"/>
          </p:cNvPicPr>
          <p:nvPr/>
        </p:nvPicPr>
        <p:blipFill>
          <a:blip r:embed="rId8"/>
          <a:stretch>
            <a:fillRect/>
          </a:stretch>
        </p:blipFill>
        <p:spPr>
          <a:xfrm>
            <a:off x="9220200" y="5334000"/>
            <a:ext cx="5777069" cy="742766"/>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
        <p:nvSpPr>
          <p:cNvPr id="5" name="Rounded Rectangle 4"/>
          <p:cNvSpPr/>
          <p:nvPr/>
        </p:nvSpPr>
        <p:spPr>
          <a:xfrm>
            <a:off x="9220200" y="6076766"/>
            <a:ext cx="5777069" cy="3132077"/>
          </a:xfrm>
          <a:prstGeom prst="round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Program running </a:t>
            </a:r>
            <a:r>
              <a:rPr lang="mr-IN" sz="4000" dirty="0" smtClean="0">
                <a:solidFill>
                  <a:schemeClr val="tx1"/>
                </a:solidFill>
              </a:rPr>
              <a:t>…</a:t>
            </a:r>
            <a:endParaRPr lang="en-US" sz="4000" dirty="0">
              <a:solidFill>
                <a:schemeClr val="tx1"/>
              </a:solidFill>
            </a:endParaRPr>
          </a:p>
        </p:txBody>
      </p:sp>
      <p:sp>
        <p:nvSpPr>
          <p:cNvPr id="8" name="Curved Up Arrow 7"/>
          <p:cNvSpPr/>
          <p:nvPr/>
        </p:nvSpPr>
        <p:spPr>
          <a:xfrm>
            <a:off x="8229600" y="6858369"/>
            <a:ext cx="2057400" cy="609231"/>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1599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5448300" cy="840230"/>
          </a:xfrm>
        </p:spPr>
        <p:txBody>
          <a:bodyPr/>
          <a:lstStyle/>
          <a:p>
            <a:r>
              <a:rPr lang="en-US" sz="5400" dirty="0" smtClean="0"/>
              <a:t>Introduction</a:t>
            </a:r>
            <a:endParaRPr lang="en-US" sz="5400" dirty="0"/>
          </a:p>
        </p:txBody>
      </p:sp>
      <p:sp>
        <p:nvSpPr>
          <p:cNvPr id="3" name="Slide Number Placeholder 2"/>
          <p:cNvSpPr>
            <a:spLocks noGrp="1"/>
          </p:cNvSpPr>
          <p:nvPr>
            <p:ph type="sldNum" sz="quarter" idx="10"/>
          </p:nvPr>
        </p:nvSpPr>
        <p:spPr/>
        <p:txBody>
          <a:bodyPr/>
          <a:lstStyle/>
          <a:p>
            <a:pPr algn="l"/>
            <a:r>
              <a:rPr lang="en-US" smtClean="0"/>
              <a:t>page</a:t>
            </a:r>
          </a:p>
          <a:p>
            <a:pPr algn="l"/>
            <a:r>
              <a:rPr lang="en-US" smtClean="0"/>
              <a:t>0</a:t>
            </a:r>
            <a:fld id="{37D409AB-2201-4E18-8A34-C31753AD9B06}" type="slidenum">
              <a:rPr lang="en-US" smtClean="0"/>
              <a:pPr algn="l"/>
              <a:t>5</a:t>
            </a:fld>
            <a:endParaRPr lang="en-US"/>
          </a:p>
        </p:txBody>
      </p:sp>
      <p:sp>
        <p:nvSpPr>
          <p:cNvPr id="4" name="Content Placeholder 1"/>
          <p:cNvSpPr txBox="1">
            <a:spLocks/>
          </p:cNvSpPr>
          <p:nvPr/>
        </p:nvSpPr>
        <p:spPr>
          <a:xfrm>
            <a:off x="1752600" y="1905000"/>
            <a:ext cx="14630400" cy="262369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buNone/>
            </a:pPr>
            <a:r>
              <a:rPr lang="en-US" sz="4400" dirty="0" smtClean="0"/>
              <a:t>Heterogeneous System: CPU </a:t>
            </a:r>
            <a:r>
              <a:rPr lang="mr-IN" sz="4400" dirty="0" smtClean="0"/>
              <a:t>–</a:t>
            </a:r>
            <a:r>
              <a:rPr lang="en-US" sz="4400" dirty="0" smtClean="0"/>
              <a:t> Intel Xeon Phi</a:t>
            </a:r>
          </a:p>
          <a:p>
            <a:pPr marL="0" indent="0" algn="ctr">
              <a:lnSpc>
                <a:spcPct val="100000"/>
              </a:lnSpc>
              <a:buNone/>
            </a:pPr>
            <a:r>
              <a:rPr lang="en-US" sz="4400" b="1" dirty="0" smtClean="0"/>
              <a:t>Programming Models</a:t>
            </a:r>
          </a:p>
          <a:p>
            <a:pPr marL="0" indent="0">
              <a:lnSpc>
                <a:spcPct val="100000"/>
              </a:lnSpc>
              <a:buNone/>
            </a:pPr>
            <a:r>
              <a:rPr lang="en-US" sz="4400" b="1" dirty="0" smtClean="0"/>
              <a:t>	2. Offload Execution</a:t>
            </a:r>
          </a:p>
        </p:txBody>
      </p:sp>
      <p:pic>
        <p:nvPicPr>
          <p:cNvPr id="7" name="Picture 6"/>
          <p:cNvPicPr>
            <a:picLocks noChangeAspect="1"/>
          </p:cNvPicPr>
          <p:nvPr/>
        </p:nvPicPr>
        <p:blipFill>
          <a:blip r:embed="rId3"/>
          <a:stretch>
            <a:fillRect/>
          </a:stretch>
        </p:blipFill>
        <p:spPr>
          <a:xfrm>
            <a:off x="3009900" y="4570363"/>
            <a:ext cx="12115800" cy="8003604"/>
          </a:xfrm>
          <a:prstGeom prst="rect">
            <a:avLst/>
          </a:prstGeom>
        </p:spPr>
      </p:pic>
      <p:pic>
        <p:nvPicPr>
          <p:cNvPr id="6" name="Picture 5"/>
          <p:cNvPicPr>
            <a:picLocks noChangeAspect="1"/>
          </p:cNvPicPr>
          <p:nvPr/>
        </p:nvPicPr>
        <p:blipFill>
          <a:blip r:embed="rId4"/>
          <a:stretch>
            <a:fillRect/>
          </a:stretch>
        </p:blipFill>
        <p:spPr>
          <a:xfrm>
            <a:off x="3009901" y="5334001"/>
            <a:ext cx="5981700" cy="167639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5"/>
          <a:stretch>
            <a:fillRect/>
          </a:stretch>
        </p:blipFill>
        <p:spPr>
          <a:xfrm>
            <a:off x="3009899" y="7267676"/>
            <a:ext cx="5981702" cy="539634"/>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7383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761881"/>
            <a:ext cx="5448300" cy="840230"/>
          </a:xfrm>
        </p:spPr>
        <p:txBody>
          <a:bodyPr/>
          <a:lstStyle/>
          <a:p>
            <a:r>
              <a:rPr lang="en-US" sz="5400" dirty="0" smtClean="0"/>
              <a:t>Introduction</a:t>
            </a:r>
            <a:endParaRPr lang="en-US" sz="5400" dirty="0"/>
          </a:p>
        </p:txBody>
      </p:sp>
      <p:sp>
        <p:nvSpPr>
          <p:cNvPr id="3" name="Slide Number Placeholder 2"/>
          <p:cNvSpPr>
            <a:spLocks noGrp="1"/>
          </p:cNvSpPr>
          <p:nvPr>
            <p:ph type="sldNum" sz="quarter" idx="10"/>
          </p:nvPr>
        </p:nvSpPr>
        <p:spPr/>
        <p:txBody>
          <a:bodyPr/>
          <a:lstStyle/>
          <a:p>
            <a:pPr algn="l"/>
            <a:r>
              <a:rPr lang="en-US" smtClean="0"/>
              <a:t>page</a:t>
            </a:r>
          </a:p>
          <a:p>
            <a:pPr algn="l"/>
            <a:r>
              <a:rPr lang="en-US" smtClean="0"/>
              <a:t>0</a:t>
            </a:r>
            <a:fld id="{37D409AB-2201-4E18-8A34-C31753AD9B06}" type="slidenum">
              <a:rPr lang="en-US" smtClean="0"/>
              <a:pPr algn="l"/>
              <a:t>6</a:t>
            </a:fld>
            <a:endParaRPr lang="en-US"/>
          </a:p>
        </p:txBody>
      </p:sp>
      <p:sp>
        <p:nvSpPr>
          <p:cNvPr id="4" name="Content Placeholder 1"/>
          <p:cNvSpPr txBox="1">
            <a:spLocks/>
          </p:cNvSpPr>
          <p:nvPr/>
        </p:nvSpPr>
        <p:spPr>
          <a:xfrm>
            <a:off x="1752600" y="1905000"/>
            <a:ext cx="14630400" cy="2623691"/>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buNone/>
            </a:pPr>
            <a:r>
              <a:rPr lang="en-US" sz="4400" dirty="0" smtClean="0"/>
              <a:t>Heterogeneous System: CPU </a:t>
            </a:r>
            <a:r>
              <a:rPr lang="mr-IN" sz="4400" dirty="0" smtClean="0"/>
              <a:t>–</a:t>
            </a:r>
            <a:r>
              <a:rPr lang="en-US" sz="4400" dirty="0" smtClean="0"/>
              <a:t> Intel Xeon Phi</a:t>
            </a:r>
          </a:p>
          <a:p>
            <a:pPr marL="0" indent="0" algn="ctr">
              <a:lnSpc>
                <a:spcPct val="100000"/>
              </a:lnSpc>
              <a:buNone/>
            </a:pPr>
            <a:r>
              <a:rPr lang="en-US" sz="4400" b="1" dirty="0" smtClean="0"/>
              <a:t>Programming Models</a:t>
            </a:r>
          </a:p>
          <a:p>
            <a:pPr marL="0" indent="0">
              <a:lnSpc>
                <a:spcPct val="100000"/>
              </a:lnSpc>
              <a:buNone/>
            </a:pPr>
            <a:r>
              <a:rPr lang="en-US" sz="4400" b="1" dirty="0" smtClean="0"/>
              <a:t>	2. Offload Execution</a:t>
            </a:r>
          </a:p>
        </p:txBody>
      </p:sp>
      <p:pic>
        <p:nvPicPr>
          <p:cNvPr id="7" name="Picture 6"/>
          <p:cNvPicPr>
            <a:picLocks noChangeAspect="1"/>
          </p:cNvPicPr>
          <p:nvPr/>
        </p:nvPicPr>
        <p:blipFill>
          <a:blip r:embed="rId3"/>
          <a:stretch>
            <a:fillRect/>
          </a:stretch>
        </p:blipFill>
        <p:spPr>
          <a:xfrm>
            <a:off x="3009900" y="4570363"/>
            <a:ext cx="12115800" cy="8003604"/>
          </a:xfrm>
          <a:prstGeom prst="rect">
            <a:avLst/>
          </a:prstGeom>
        </p:spPr>
      </p:pic>
      <p:pic>
        <p:nvPicPr>
          <p:cNvPr id="5" name="Picture 4"/>
          <p:cNvPicPr>
            <a:picLocks noChangeAspect="1"/>
          </p:cNvPicPr>
          <p:nvPr/>
        </p:nvPicPr>
        <p:blipFill>
          <a:blip r:embed="rId4"/>
          <a:stretch>
            <a:fillRect/>
          </a:stretch>
        </p:blipFill>
        <p:spPr>
          <a:xfrm>
            <a:off x="457200" y="5181600"/>
            <a:ext cx="8364679" cy="3144020"/>
          </a:xfrm>
          <a:prstGeom prst="rect">
            <a:avLst/>
          </a:prstGeom>
        </p:spPr>
      </p:pic>
      <p:sp>
        <p:nvSpPr>
          <p:cNvPr id="9" name="Rounded Rectangle 8"/>
          <p:cNvSpPr/>
          <p:nvPr/>
        </p:nvSpPr>
        <p:spPr>
          <a:xfrm>
            <a:off x="3124200" y="8401820"/>
            <a:ext cx="5659578" cy="894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3962400" y="8458200"/>
            <a:ext cx="3868878" cy="452381"/>
          </a:xfrm>
          <a:prstGeom prst="rect">
            <a:avLst/>
          </a:prstGeom>
          <a:ln>
            <a:solidFill>
              <a:srgbClr val="C00000"/>
            </a:solidFill>
          </a:ln>
        </p:spPr>
      </p:pic>
      <p:sp>
        <p:nvSpPr>
          <p:cNvPr id="11" name="Rounded Rectangle 10"/>
          <p:cNvSpPr/>
          <p:nvPr/>
        </p:nvSpPr>
        <p:spPr>
          <a:xfrm>
            <a:off x="9260028" y="8401820"/>
            <a:ext cx="5659578" cy="894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9328150" y="8610600"/>
            <a:ext cx="5530850" cy="482214"/>
          </a:xfrm>
          <a:prstGeom prst="rect">
            <a:avLst/>
          </a:prstGeom>
          <a:ln>
            <a:solidFill>
              <a:srgbClr val="C00000"/>
            </a:solidFill>
          </a:ln>
        </p:spPr>
      </p:pic>
      <p:sp>
        <p:nvSpPr>
          <p:cNvPr id="14" name="Rectangle 13"/>
          <p:cNvSpPr/>
          <p:nvPr/>
        </p:nvSpPr>
        <p:spPr>
          <a:xfrm>
            <a:off x="685800" y="5867400"/>
            <a:ext cx="5257800" cy="457200"/>
          </a:xfrm>
          <a:prstGeom prst="rect">
            <a:avLst/>
          </a:prstGeom>
          <a:solidFill>
            <a:srgbClr val="F26B6C">
              <a:alpha val="40000"/>
            </a:srgbClr>
          </a:solidFill>
          <a:ln>
            <a:solidFill>
              <a:srgbClr val="F26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85800" y="6378704"/>
            <a:ext cx="8097978" cy="1088895"/>
          </a:xfrm>
          <a:prstGeom prst="rect">
            <a:avLst/>
          </a:prstGeom>
          <a:solidFill>
            <a:srgbClr val="F26B6C">
              <a:alpha val="40000"/>
            </a:srgbClr>
          </a:solidFill>
          <a:ln>
            <a:solidFill>
              <a:srgbClr val="F26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96189" y="7543799"/>
            <a:ext cx="5257800" cy="304801"/>
          </a:xfrm>
          <a:prstGeom prst="rect">
            <a:avLst/>
          </a:prstGeom>
          <a:solidFill>
            <a:srgbClr val="F26B6C">
              <a:alpha val="40000"/>
            </a:srgbClr>
          </a:solidFill>
          <a:ln>
            <a:solidFill>
              <a:srgbClr val="F26B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7"/>
          <a:stretch>
            <a:fillRect/>
          </a:stretch>
        </p:blipFill>
        <p:spPr>
          <a:xfrm>
            <a:off x="3962400" y="8839200"/>
            <a:ext cx="3868878" cy="431421"/>
          </a:xfrm>
          <a:prstGeom prst="rect">
            <a:avLst/>
          </a:prstGeom>
          <a:ln>
            <a:solidFill>
              <a:srgbClr val="C00000"/>
            </a:solidFill>
          </a:ln>
        </p:spPr>
      </p:pic>
    </p:spTree>
    <p:extLst>
      <p:ext uri="{BB962C8B-B14F-4D97-AF65-F5344CB8AC3E}">
        <p14:creationId xmlns:p14="http://schemas.microsoft.com/office/powerpoint/2010/main" val="1829847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76300" y="761881"/>
            <a:ext cx="5448300" cy="1269578"/>
          </a:xfrm>
        </p:spPr>
        <p:txBody>
          <a:bodyPr/>
          <a:lstStyle/>
          <a:p>
            <a:r>
              <a:rPr lang="en-US" dirty="0" smtClean="0">
                <a:solidFill>
                  <a:schemeClr val="accent1"/>
                </a:solidFill>
              </a:rPr>
              <a:t>Motivation</a:t>
            </a:r>
            <a:r>
              <a:rPr lang="en-US" dirty="0" smtClean="0"/>
              <a:t/>
            </a:r>
            <a:br>
              <a:rPr lang="en-US" dirty="0" smtClean="0"/>
            </a:br>
            <a:r>
              <a:rPr lang="en-US" sz="4000" dirty="0" err="1" smtClean="0"/>
              <a:t>SuperNode</a:t>
            </a:r>
            <a:r>
              <a:rPr lang="en-US" sz="4000" dirty="0" smtClean="0"/>
              <a:t>-XP</a:t>
            </a:r>
            <a:endParaRPr lang="uk-UA" dirty="0"/>
          </a:p>
        </p:txBody>
      </p:sp>
      <p:sp>
        <p:nvSpPr>
          <p:cNvPr id="25" name="Slide Number Placeholder 24"/>
          <p:cNvSpPr>
            <a:spLocks noGrp="1"/>
          </p:cNvSpPr>
          <p:nvPr>
            <p:ph type="sldNum" sz="quarter" idx="10"/>
          </p:nvPr>
        </p:nvSpPr>
        <p:spPr/>
        <p:txBody>
          <a:bodyPr/>
          <a:lstStyle/>
          <a:p>
            <a:pPr algn="l"/>
            <a:r>
              <a:rPr lang="en-US" smtClean="0"/>
              <a:t>page</a:t>
            </a:r>
          </a:p>
          <a:p>
            <a:pPr algn="l"/>
            <a:r>
              <a:rPr lang="en-US" smtClean="0"/>
              <a:t>0</a:t>
            </a:r>
            <a:fld id="{37D409AB-2201-4E18-8A34-C31753AD9B06}" type="slidenum">
              <a:rPr smtClean="0"/>
              <a:pPr algn="l"/>
              <a:t>7</a:t>
            </a:fld>
            <a:endParaRPr/>
          </a:p>
        </p:txBody>
      </p:sp>
      <p:grpSp>
        <p:nvGrpSpPr>
          <p:cNvPr id="27" name="Group 26"/>
          <p:cNvGrpSpPr/>
          <p:nvPr/>
        </p:nvGrpSpPr>
        <p:grpSpPr>
          <a:xfrm>
            <a:off x="3429002" y="11548577"/>
            <a:ext cx="11734798" cy="1100623"/>
            <a:chOff x="3543300" y="6896100"/>
            <a:chExt cx="11429999" cy="2015023"/>
          </a:xfrm>
        </p:grpSpPr>
        <p:grpSp>
          <p:nvGrpSpPr>
            <p:cNvPr id="18" name="Group 17"/>
            <p:cNvGrpSpPr/>
            <p:nvPr/>
          </p:nvGrpSpPr>
          <p:grpSpPr>
            <a:xfrm>
              <a:off x="3543300" y="6896100"/>
              <a:ext cx="685800" cy="685800"/>
              <a:chOff x="6324600" y="4114799"/>
              <a:chExt cx="685800" cy="685800"/>
            </a:xfrm>
          </p:grpSpPr>
          <p:cxnSp>
            <p:nvCxnSpPr>
              <p:cNvPr id="19" name="Straight Connector 1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rot="10800000">
              <a:off x="14287499" y="8225323"/>
              <a:ext cx="685800" cy="685800"/>
              <a:chOff x="6324600" y="4114799"/>
              <a:chExt cx="685800" cy="685800"/>
            </a:xfrm>
          </p:grpSpPr>
          <p:cxnSp>
            <p:nvCxnSpPr>
              <p:cNvPr id="22" name="Straight Connector 21"/>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Box 23"/>
          <p:cNvSpPr txBox="1"/>
          <p:nvPr/>
        </p:nvSpPr>
        <p:spPr>
          <a:xfrm>
            <a:off x="3771900" y="11863591"/>
            <a:ext cx="11087100" cy="584775"/>
          </a:xfrm>
          <a:prstGeom prst="rect">
            <a:avLst/>
          </a:prstGeom>
          <a:noFill/>
        </p:spPr>
        <p:txBody>
          <a:bodyPr wrap="square" rtlCol="0">
            <a:spAutoFit/>
          </a:bodyPr>
          <a:lstStyle/>
          <a:p>
            <a:r>
              <a:rPr lang="en-US" sz="3200" i="1" dirty="0" smtClean="0">
                <a:solidFill>
                  <a:schemeClr val="tx2"/>
                </a:solidFill>
              </a:rPr>
              <a:t>Problems in Heterogeneous System:</a:t>
            </a:r>
            <a:r>
              <a:rPr lang="en-US" sz="3200" i="1" dirty="0">
                <a:solidFill>
                  <a:schemeClr val="tx2"/>
                </a:solidFill>
              </a:rPr>
              <a:t> </a:t>
            </a:r>
            <a:r>
              <a:rPr lang="en-US" sz="3200" b="1" i="1" dirty="0" smtClean="0">
                <a:solidFill>
                  <a:schemeClr val="tx2"/>
                </a:solidFill>
              </a:rPr>
              <a:t>providing resources for users</a:t>
            </a:r>
          </a:p>
        </p:txBody>
      </p:sp>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3495295" y="4424114"/>
            <a:ext cx="11792710" cy="6747977"/>
          </a:xfrm>
          <a:prstGeom prst="rect">
            <a:avLst/>
          </a:prstGeom>
          <a:noFill/>
          <a:ln>
            <a:noFill/>
          </a:ln>
        </p:spPr>
      </p:pic>
      <p:sp>
        <p:nvSpPr>
          <p:cNvPr id="2" name="Oval 1"/>
          <p:cNvSpPr/>
          <p:nvPr/>
        </p:nvSpPr>
        <p:spPr>
          <a:xfrm>
            <a:off x="6350000" y="1524000"/>
            <a:ext cx="2336800" cy="11184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Scheduler?</a:t>
            </a:r>
            <a:endParaRPr lang="en-US" sz="2400" b="1">
              <a:solidFill>
                <a:schemeClr val="tx1"/>
              </a:solidFill>
            </a:endParaRPr>
          </a:p>
        </p:txBody>
      </p:sp>
      <p:sp>
        <p:nvSpPr>
          <p:cNvPr id="3" name="Can 2"/>
          <p:cNvSpPr/>
          <p:nvPr/>
        </p:nvSpPr>
        <p:spPr>
          <a:xfrm rot="16200000">
            <a:off x="13550064" y="-1434263"/>
            <a:ext cx="1246272" cy="6858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1277600" y="1603664"/>
            <a:ext cx="762000" cy="785609"/>
          </a:xfrm>
          <a:prstGeom prst="roundRect">
            <a:avLst/>
          </a:prstGeom>
          <a:solidFill>
            <a:srgbClr val="92D05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user1</a:t>
            </a:r>
            <a:endParaRPr lang="en-US" sz="2000" b="1" dirty="0"/>
          </a:p>
        </p:txBody>
      </p:sp>
      <p:sp>
        <p:nvSpPr>
          <p:cNvPr id="28" name="Rounded Rectangle 27"/>
          <p:cNvSpPr/>
          <p:nvPr/>
        </p:nvSpPr>
        <p:spPr>
          <a:xfrm>
            <a:off x="12192000" y="1603664"/>
            <a:ext cx="762000" cy="785609"/>
          </a:xfrm>
          <a:prstGeom prst="roundRect">
            <a:avLst/>
          </a:prstGeom>
          <a:solidFill>
            <a:srgbClr val="FFFF0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user2</a:t>
            </a:r>
            <a:endParaRPr lang="en-US" sz="2000" b="1" dirty="0"/>
          </a:p>
        </p:txBody>
      </p:sp>
      <p:sp>
        <p:nvSpPr>
          <p:cNvPr id="29" name="Rounded Rectangle 28"/>
          <p:cNvSpPr/>
          <p:nvPr/>
        </p:nvSpPr>
        <p:spPr>
          <a:xfrm>
            <a:off x="13106400" y="1603664"/>
            <a:ext cx="762000" cy="785609"/>
          </a:xfrm>
          <a:prstGeom prst="roundRect">
            <a:avLst/>
          </a:prstGeom>
          <a:solidFill>
            <a:srgbClr val="F26B6C"/>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user3</a:t>
            </a:r>
            <a:endParaRPr lang="en-US" sz="2000" b="1" dirty="0"/>
          </a:p>
        </p:txBody>
      </p:sp>
      <p:sp>
        <p:nvSpPr>
          <p:cNvPr id="30" name="Rounded Rectangle 29"/>
          <p:cNvSpPr/>
          <p:nvPr/>
        </p:nvSpPr>
        <p:spPr>
          <a:xfrm>
            <a:off x="14020800" y="1603664"/>
            <a:ext cx="762000" cy="785609"/>
          </a:xfrm>
          <a:prstGeom prst="roundRect">
            <a:avLst/>
          </a:prstGeom>
          <a:solidFill>
            <a:srgbClr val="C0C0C8"/>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user4</a:t>
            </a:r>
            <a:endParaRPr lang="en-US" sz="2000" b="1" dirty="0"/>
          </a:p>
        </p:txBody>
      </p:sp>
      <p:cxnSp>
        <p:nvCxnSpPr>
          <p:cNvPr id="8" name="Straight Connector 7"/>
          <p:cNvCxnSpPr/>
          <p:nvPr/>
        </p:nvCxnSpPr>
        <p:spPr>
          <a:xfrm>
            <a:off x="16002000" y="1994736"/>
            <a:ext cx="533400" cy="0"/>
          </a:xfrm>
          <a:prstGeom prst="line">
            <a:avLst/>
          </a:prstGeom>
          <a:ln>
            <a:prstDash val="sysDash"/>
          </a:ln>
        </p:spPr>
        <p:style>
          <a:lnRef idx="3">
            <a:schemeClr val="dk1"/>
          </a:lnRef>
          <a:fillRef idx="0">
            <a:schemeClr val="dk1"/>
          </a:fillRef>
          <a:effectRef idx="2">
            <a:schemeClr val="dk1"/>
          </a:effectRef>
          <a:fontRef idx="minor">
            <a:schemeClr val="tx1"/>
          </a:fontRef>
        </p:style>
      </p:cxnSp>
      <p:sp>
        <p:nvSpPr>
          <p:cNvPr id="32" name="Rounded Rectangle 31"/>
          <p:cNvSpPr/>
          <p:nvPr/>
        </p:nvSpPr>
        <p:spPr>
          <a:xfrm>
            <a:off x="16687800" y="1579160"/>
            <a:ext cx="762000" cy="78560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err="1" smtClean="0"/>
              <a:t>usern</a:t>
            </a:r>
            <a:endParaRPr lang="en-US" sz="2000" b="1" dirty="0"/>
          </a:p>
        </p:txBody>
      </p:sp>
      <p:sp>
        <p:nvSpPr>
          <p:cNvPr id="33" name="Rounded Rectangle 32"/>
          <p:cNvSpPr/>
          <p:nvPr/>
        </p:nvSpPr>
        <p:spPr>
          <a:xfrm>
            <a:off x="15011400" y="1603664"/>
            <a:ext cx="762000" cy="78560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user5</a:t>
            </a:r>
            <a:endParaRPr lang="en-US" sz="2000" b="1" dirty="0"/>
          </a:p>
        </p:txBody>
      </p:sp>
      <p:sp>
        <p:nvSpPr>
          <p:cNvPr id="9" name="Left Arrow 8"/>
          <p:cNvSpPr/>
          <p:nvPr/>
        </p:nvSpPr>
        <p:spPr>
          <a:xfrm>
            <a:off x="9467850" y="1775561"/>
            <a:ext cx="1123950" cy="3928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6680200" y="8153400"/>
            <a:ext cx="482600" cy="414823"/>
          </a:xfrm>
          <a:prstGeom prst="roundRect">
            <a:avLst/>
          </a:prstGeom>
          <a:solidFill>
            <a:srgbClr val="92D05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b="1" dirty="0"/>
          </a:p>
        </p:txBody>
      </p:sp>
      <p:sp>
        <p:nvSpPr>
          <p:cNvPr id="37" name="Rounded Rectangle 36"/>
          <p:cNvSpPr/>
          <p:nvPr/>
        </p:nvSpPr>
        <p:spPr>
          <a:xfrm>
            <a:off x="7137400" y="8881577"/>
            <a:ext cx="482600" cy="414823"/>
          </a:xfrm>
          <a:prstGeom prst="roundRect">
            <a:avLst/>
          </a:prstGeom>
          <a:solidFill>
            <a:srgbClr val="FFFF0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b="1" dirty="0"/>
          </a:p>
        </p:txBody>
      </p:sp>
      <p:sp>
        <p:nvSpPr>
          <p:cNvPr id="38" name="Rounded Rectangle 37"/>
          <p:cNvSpPr/>
          <p:nvPr/>
        </p:nvSpPr>
        <p:spPr>
          <a:xfrm>
            <a:off x="9956800" y="8153400"/>
            <a:ext cx="482600" cy="414823"/>
          </a:xfrm>
          <a:prstGeom prst="roundRect">
            <a:avLst/>
          </a:prstGeom>
          <a:solidFill>
            <a:srgbClr val="F26B6C"/>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b="1" dirty="0"/>
          </a:p>
        </p:txBody>
      </p:sp>
      <p:sp>
        <p:nvSpPr>
          <p:cNvPr id="5" name="Snip Same Side Corner Rectangle 4"/>
          <p:cNvSpPr/>
          <p:nvPr/>
        </p:nvSpPr>
        <p:spPr>
          <a:xfrm>
            <a:off x="4133090" y="3048000"/>
            <a:ext cx="3131310" cy="1219200"/>
          </a:xfrm>
          <a:prstGeom prst="snip2SameRect">
            <a:avLst/>
          </a:prstGeom>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002060"/>
                  </a:solidFill>
                </a:ln>
                <a:solidFill>
                  <a:srgbClr val="002060"/>
                </a:solidFill>
              </a:rPr>
              <a:t>CPU/Data Intensive Apps</a:t>
            </a:r>
            <a:endParaRPr lang="en-US" dirty="0">
              <a:ln>
                <a:solidFill>
                  <a:srgbClr val="002060"/>
                </a:solidFill>
              </a:ln>
              <a:solidFill>
                <a:srgbClr val="002060"/>
              </a:solidFill>
            </a:endParaRPr>
          </a:p>
        </p:txBody>
      </p:sp>
      <p:sp>
        <p:nvSpPr>
          <p:cNvPr id="31" name="Snip Same Side Corner Rectangle 30"/>
          <p:cNvSpPr/>
          <p:nvPr/>
        </p:nvSpPr>
        <p:spPr>
          <a:xfrm>
            <a:off x="8686800" y="3048000"/>
            <a:ext cx="3131310" cy="1219200"/>
          </a:xfrm>
          <a:prstGeom prst="snip2Same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C00000"/>
                  </a:solidFill>
                </a:ln>
              </a:rPr>
              <a:t>Dynamic Apps</a:t>
            </a:r>
            <a:endParaRPr lang="en-US" dirty="0">
              <a:ln>
                <a:solidFill>
                  <a:srgbClr val="C00000"/>
                </a:solidFill>
              </a:ln>
            </a:endParaRPr>
          </a:p>
        </p:txBody>
      </p:sp>
      <p:cxnSp>
        <p:nvCxnSpPr>
          <p:cNvPr id="10" name="Straight Arrow Connector 9"/>
          <p:cNvCxnSpPr>
            <a:stCxn id="2" idx="3"/>
            <a:endCxn id="5" idx="3"/>
          </p:cNvCxnSpPr>
          <p:nvPr/>
        </p:nvCxnSpPr>
        <p:spPr>
          <a:xfrm flipH="1">
            <a:off x="5698745" y="2478696"/>
            <a:ext cx="993471" cy="56930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5"/>
            <a:endCxn id="31" idx="3"/>
          </p:cNvCxnSpPr>
          <p:nvPr/>
        </p:nvCxnSpPr>
        <p:spPr>
          <a:xfrm>
            <a:off x="8344584" y="2478696"/>
            <a:ext cx="1907871" cy="5693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rot="5400000">
            <a:off x="4508948" y="5099498"/>
            <a:ext cx="5510904" cy="596900"/>
          </a:xfrm>
          <a:prstGeom prst="curvedConnector3">
            <a:avLst>
              <a:gd name="adj1" fmla="val 50000"/>
            </a:avLst>
          </a:prstGeom>
          <a:ln>
            <a:solidFill>
              <a:srgbClr val="92D05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40233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right)">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up)">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up)">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left)">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left)">
                                      <p:cBhvr>
                                        <p:cTn id="84" dur="500"/>
                                        <p:tgtEl>
                                          <p:spTgt spid="33"/>
                                        </p:tgtEl>
                                      </p:cBhvr>
                                    </p:animEffect>
                                  </p:childTnLst>
                                </p:cTn>
                              </p:par>
                              <p:par>
                                <p:cTn id="85" presetID="22" presetClass="entr" presetSubtype="8" fill="hold"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left)">
                                      <p:cBhvr>
                                        <p:cTn id="87" dur="500"/>
                                        <p:tgtEl>
                                          <p:spTgt spid="8"/>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left)">
                                      <p:cBhvr>
                                        <p:cTn id="9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28" grpId="0" animBg="1"/>
      <p:bldP spid="29" grpId="0" animBg="1"/>
      <p:bldP spid="30" grpId="0" animBg="1"/>
      <p:bldP spid="32" grpId="0" animBg="1"/>
      <p:bldP spid="33" grpId="0" animBg="1"/>
      <p:bldP spid="9" grpId="0" animBg="1"/>
      <p:bldP spid="35" grpId="0" animBg="1"/>
      <p:bldP spid="37" grpId="0" animBg="1"/>
      <p:bldP spid="38" grpId="0" animBg="1"/>
      <p:bldP spid="5"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76300" y="761881"/>
            <a:ext cx="5448300" cy="1269578"/>
          </a:xfrm>
        </p:spPr>
        <p:txBody>
          <a:bodyPr/>
          <a:lstStyle/>
          <a:p>
            <a:r>
              <a:rPr lang="en-US" dirty="0" smtClean="0">
                <a:solidFill>
                  <a:schemeClr val="accent1"/>
                </a:solidFill>
              </a:rPr>
              <a:t>Motivation</a:t>
            </a:r>
            <a:r>
              <a:rPr lang="en-US" dirty="0" smtClean="0"/>
              <a:t/>
            </a:r>
            <a:br>
              <a:rPr lang="en-US" dirty="0" smtClean="0"/>
            </a:br>
            <a:r>
              <a:rPr lang="en-US" sz="4000" dirty="0" err="1" smtClean="0"/>
              <a:t>SuperNode</a:t>
            </a:r>
            <a:r>
              <a:rPr lang="en-US" sz="4000" dirty="0" smtClean="0"/>
              <a:t>-XP</a:t>
            </a:r>
            <a:endParaRPr lang="uk-UA" dirty="0"/>
          </a:p>
        </p:txBody>
      </p:sp>
      <p:sp>
        <p:nvSpPr>
          <p:cNvPr id="25" name="Slide Number Placeholder 24"/>
          <p:cNvSpPr>
            <a:spLocks noGrp="1"/>
          </p:cNvSpPr>
          <p:nvPr>
            <p:ph type="sldNum" sz="quarter" idx="10"/>
          </p:nvPr>
        </p:nvSpPr>
        <p:spPr/>
        <p:txBody>
          <a:bodyPr/>
          <a:lstStyle/>
          <a:p>
            <a:pPr algn="l"/>
            <a:r>
              <a:rPr lang="en-US" smtClean="0"/>
              <a:t>page</a:t>
            </a:r>
          </a:p>
          <a:p>
            <a:pPr algn="l"/>
            <a:r>
              <a:rPr lang="en-US" smtClean="0"/>
              <a:t>0</a:t>
            </a:r>
            <a:fld id="{37D409AB-2201-4E18-8A34-C31753AD9B06}" type="slidenum">
              <a:rPr smtClean="0"/>
              <a:pPr algn="l"/>
              <a:t>8</a:t>
            </a:fld>
            <a:endParaRPr/>
          </a:p>
        </p:txBody>
      </p:sp>
      <p:grpSp>
        <p:nvGrpSpPr>
          <p:cNvPr id="27" name="Group 26"/>
          <p:cNvGrpSpPr/>
          <p:nvPr/>
        </p:nvGrpSpPr>
        <p:grpSpPr>
          <a:xfrm>
            <a:off x="3429002" y="11548577"/>
            <a:ext cx="11734798" cy="1100623"/>
            <a:chOff x="3543300" y="6896100"/>
            <a:chExt cx="11429999" cy="2015023"/>
          </a:xfrm>
        </p:grpSpPr>
        <p:grpSp>
          <p:nvGrpSpPr>
            <p:cNvPr id="18" name="Group 17"/>
            <p:cNvGrpSpPr/>
            <p:nvPr/>
          </p:nvGrpSpPr>
          <p:grpSpPr>
            <a:xfrm>
              <a:off x="3543300" y="6896100"/>
              <a:ext cx="685800" cy="685800"/>
              <a:chOff x="6324600" y="4114799"/>
              <a:chExt cx="685800" cy="685800"/>
            </a:xfrm>
          </p:grpSpPr>
          <p:cxnSp>
            <p:nvCxnSpPr>
              <p:cNvPr id="19" name="Straight Connector 1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rot="10800000">
              <a:off x="14287499" y="8225323"/>
              <a:ext cx="685800" cy="685800"/>
              <a:chOff x="6324600" y="4114799"/>
              <a:chExt cx="685800" cy="685800"/>
            </a:xfrm>
          </p:grpSpPr>
          <p:cxnSp>
            <p:nvCxnSpPr>
              <p:cNvPr id="22" name="Straight Connector 21"/>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Box 23"/>
          <p:cNvSpPr txBox="1"/>
          <p:nvPr/>
        </p:nvSpPr>
        <p:spPr>
          <a:xfrm>
            <a:off x="3771900" y="11863591"/>
            <a:ext cx="11087100" cy="584775"/>
          </a:xfrm>
          <a:prstGeom prst="rect">
            <a:avLst/>
          </a:prstGeom>
          <a:noFill/>
        </p:spPr>
        <p:txBody>
          <a:bodyPr wrap="square" rtlCol="0">
            <a:spAutoFit/>
          </a:bodyPr>
          <a:lstStyle/>
          <a:p>
            <a:r>
              <a:rPr lang="en-US" sz="3200" i="1" dirty="0" smtClean="0">
                <a:solidFill>
                  <a:schemeClr val="tx2"/>
                </a:solidFill>
              </a:rPr>
              <a:t>Problems in Heterogeneous System:</a:t>
            </a:r>
            <a:r>
              <a:rPr lang="en-US" sz="3200" i="1" dirty="0">
                <a:solidFill>
                  <a:schemeClr val="tx2"/>
                </a:solidFill>
              </a:rPr>
              <a:t> </a:t>
            </a:r>
            <a:r>
              <a:rPr lang="en-US" sz="3200" b="1" i="1" dirty="0" smtClean="0">
                <a:solidFill>
                  <a:schemeClr val="tx2"/>
                </a:solidFill>
              </a:rPr>
              <a:t>providing resources for users</a:t>
            </a:r>
          </a:p>
        </p:txBody>
      </p:sp>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876300" y="4863048"/>
            <a:ext cx="8544305" cy="5561550"/>
          </a:xfrm>
          <a:prstGeom prst="rect">
            <a:avLst/>
          </a:prstGeom>
          <a:noFill/>
          <a:ln>
            <a:noFill/>
          </a:ln>
        </p:spPr>
      </p:pic>
      <p:sp>
        <p:nvSpPr>
          <p:cNvPr id="2" name="Oval 1"/>
          <p:cNvSpPr/>
          <p:nvPr/>
        </p:nvSpPr>
        <p:spPr>
          <a:xfrm>
            <a:off x="3733800" y="2158104"/>
            <a:ext cx="2336800" cy="11184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Scheduler?</a:t>
            </a:r>
            <a:endParaRPr lang="en-US" sz="2400" b="1">
              <a:solidFill>
                <a:schemeClr val="tx1"/>
              </a:solidFill>
            </a:endParaRPr>
          </a:p>
        </p:txBody>
      </p:sp>
      <p:sp>
        <p:nvSpPr>
          <p:cNvPr id="3" name="Can 2"/>
          <p:cNvSpPr/>
          <p:nvPr/>
        </p:nvSpPr>
        <p:spPr>
          <a:xfrm rot="16200000">
            <a:off x="12311814" y="-851736"/>
            <a:ext cx="1246272" cy="6858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0039350" y="2186191"/>
            <a:ext cx="762000" cy="785609"/>
          </a:xfrm>
          <a:prstGeom prst="roundRect">
            <a:avLst/>
          </a:prstGeom>
          <a:solidFill>
            <a:srgbClr val="92D05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user1</a:t>
            </a:r>
            <a:endParaRPr lang="en-US" sz="2000" b="1" dirty="0"/>
          </a:p>
        </p:txBody>
      </p:sp>
      <p:sp>
        <p:nvSpPr>
          <p:cNvPr id="28" name="Rounded Rectangle 27"/>
          <p:cNvSpPr/>
          <p:nvPr/>
        </p:nvSpPr>
        <p:spPr>
          <a:xfrm>
            <a:off x="10953750" y="2186191"/>
            <a:ext cx="762000" cy="785609"/>
          </a:xfrm>
          <a:prstGeom prst="roundRect">
            <a:avLst/>
          </a:prstGeom>
          <a:solidFill>
            <a:srgbClr val="FFFF0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user2</a:t>
            </a:r>
            <a:endParaRPr lang="en-US" sz="2000" b="1" dirty="0"/>
          </a:p>
        </p:txBody>
      </p:sp>
      <p:sp>
        <p:nvSpPr>
          <p:cNvPr id="29" name="Rounded Rectangle 28"/>
          <p:cNvSpPr/>
          <p:nvPr/>
        </p:nvSpPr>
        <p:spPr>
          <a:xfrm>
            <a:off x="11868150" y="2186191"/>
            <a:ext cx="762000" cy="785609"/>
          </a:xfrm>
          <a:prstGeom prst="roundRect">
            <a:avLst/>
          </a:prstGeom>
          <a:solidFill>
            <a:srgbClr val="F26B6C"/>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user3</a:t>
            </a:r>
            <a:endParaRPr lang="en-US" sz="2000" b="1" dirty="0"/>
          </a:p>
        </p:txBody>
      </p:sp>
      <p:sp>
        <p:nvSpPr>
          <p:cNvPr id="30" name="Rounded Rectangle 29"/>
          <p:cNvSpPr/>
          <p:nvPr/>
        </p:nvSpPr>
        <p:spPr>
          <a:xfrm>
            <a:off x="12782550" y="2186191"/>
            <a:ext cx="762000" cy="785609"/>
          </a:xfrm>
          <a:prstGeom prst="roundRect">
            <a:avLst/>
          </a:prstGeom>
          <a:solidFill>
            <a:srgbClr val="C0C0C8"/>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user4</a:t>
            </a:r>
            <a:endParaRPr lang="en-US" sz="2000" b="1" dirty="0"/>
          </a:p>
        </p:txBody>
      </p:sp>
      <p:cxnSp>
        <p:nvCxnSpPr>
          <p:cNvPr id="8" name="Straight Connector 7"/>
          <p:cNvCxnSpPr/>
          <p:nvPr/>
        </p:nvCxnSpPr>
        <p:spPr>
          <a:xfrm>
            <a:off x="14763750" y="2577263"/>
            <a:ext cx="533400" cy="0"/>
          </a:xfrm>
          <a:prstGeom prst="line">
            <a:avLst/>
          </a:prstGeom>
          <a:ln>
            <a:prstDash val="sysDash"/>
          </a:ln>
        </p:spPr>
        <p:style>
          <a:lnRef idx="3">
            <a:schemeClr val="dk1"/>
          </a:lnRef>
          <a:fillRef idx="0">
            <a:schemeClr val="dk1"/>
          </a:fillRef>
          <a:effectRef idx="2">
            <a:schemeClr val="dk1"/>
          </a:effectRef>
          <a:fontRef idx="minor">
            <a:schemeClr val="tx1"/>
          </a:fontRef>
        </p:style>
      </p:cxnSp>
      <p:sp>
        <p:nvSpPr>
          <p:cNvPr id="32" name="Rounded Rectangle 31"/>
          <p:cNvSpPr/>
          <p:nvPr/>
        </p:nvSpPr>
        <p:spPr>
          <a:xfrm>
            <a:off x="15449550" y="2161687"/>
            <a:ext cx="762000" cy="78560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err="1" smtClean="0"/>
              <a:t>usern</a:t>
            </a:r>
            <a:endParaRPr lang="en-US" sz="2000" b="1" dirty="0"/>
          </a:p>
        </p:txBody>
      </p:sp>
      <p:sp>
        <p:nvSpPr>
          <p:cNvPr id="33" name="Rounded Rectangle 32"/>
          <p:cNvSpPr/>
          <p:nvPr/>
        </p:nvSpPr>
        <p:spPr>
          <a:xfrm>
            <a:off x="13773150" y="2186191"/>
            <a:ext cx="762000" cy="78560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user5</a:t>
            </a:r>
            <a:endParaRPr lang="en-US" sz="2000" b="1" dirty="0"/>
          </a:p>
        </p:txBody>
      </p:sp>
      <p:sp>
        <p:nvSpPr>
          <p:cNvPr id="9" name="Left Arrow 8"/>
          <p:cNvSpPr/>
          <p:nvPr/>
        </p:nvSpPr>
        <p:spPr>
          <a:xfrm>
            <a:off x="6604000" y="2358088"/>
            <a:ext cx="2749550" cy="4413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200400" y="8000999"/>
            <a:ext cx="228602" cy="152401"/>
          </a:xfrm>
          <a:prstGeom prst="roundRect">
            <a:avLst/>
          </a:prstGeom>
          <a:solidFill>
            <a:srgbClr val="92D05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b="1" dirty="0"/>
          </a:p>
        </p:txBody>
      </p:sp>
      <p:sp>
        <p:nvSpPr>
          <p:cNvPr id="37" name="Rounded Rectangle 36"/>
          <p:cNvSpPr/>
          <p:nvPr/>
        </p:nvSpPr>
        <p:spPr>
          <a:xfrm>
            <a:off x="5562600" y="8195777"/>
            <a:ext cx="241300" cy="262423"/>
          </a:xfrm>
          <a:prstGeom prst="roundRect">
            <a:avLst/>
          </a:prstGeom>
          <a:solidFill>
            <a:srgbClr val="FFFF0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b="1" dirty="0"/>
          </a:p>
        </p:txBody>
      </p:sp>
      <p:sp>
        <p:nvSpPr>
          <p:cNvPr id="38" name="Rounded Rectangle 37"/>
          <p:cNvSpPr/>
          <p:nvPr/>
        </p:nvSpPr>
        <p:spPr>
          <a:xfrm>
            <a:off x="5619758" y="7924800"/>
            <a:ext cx="193287" cy="228600"/>
          </a:xfrm>
          <a:prstGeom prst="roundRect">
            <a:avLst/>
          </a:prstGeom>
          <a:solidFill>
            <a:srgbClr val="F26B6C"/>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b="1" dirty="0"/>
          </a:p>
        </p:txBody>
      </p:sp>
      <p:sp>
        <p:nvSpPr>
          <p:cNvPr id="5" name="Snip Same Side Corner Rectangle 4"/>
          <p:cNvSpPr/>
          <p:nvPr/>
        </p:nvSpPr>
        <p:spPr>
          <a:xfrm>
            <a:off x="944752" y="3424055"/>
            <a:ext cx="3131310" cy="1219200"/>
          </a:xfrm>
          <a:prstGeom prst="snip2SameRect">
            <a:avLst/>
          </a:prstGeom>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002060"/>
                  </a:solidFill>
                </a:ln>
                <a:solidFill>
                  <a:srgbClr val="002060"/>
                </a:solidFill>
              </a:rPr>
              <a:t>CPU/Data Intensive Apps</a:t>
            </a:r>
            <a:endParaRPr lang="en-US" dirty="0">
              <a:ln>
                <a:solidFill>
                  <a:srgbClr val="002060"/>
                </a:solidFill>
              </a:ln>
              <a:solidFill>
                <a:srgbClr val="002060"/>
              </a:solidFill>
            </a:endParaRPr>
          </a:p>
        </p:txBody>
      </p:sp>
      <p:sp>
        <p:nvSpPr>
          <p:cNvPr id="31" name="Snip Same Side Corner Rectangle 30"/>
          <p:cNvSpPr/>
          <p:nvPr/>
        </p:nvSpPr>
        <p:spPr>
          <a:xfrm>
            <a:off x="5813045" y="3424055"/>
            <a:ext cx="3131310" cy="1219200"/>
          </a:xfrm>
          <a:prstGeom prst="snip2Same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C00000"/>
                  </a:solidFill>
                </a:ln>
              </a:rPr>
              <a:t>Dynamic Apps</a:t>
            </a:r>
            <a:endParaRPr lang="en-US" dirty="0">
              <a:ln>
                <a:solidFill>
                  <a:srgbClr val="C00000"/>
                </a:solidFill>
              </a:ln>
            </a:endParaRPr>
          </a:p>
        </p:txBody>
      </p:sp>
      <p:cxnSp>
        <p:nvCxnSpPr>
          <p:cNvPr id="10" name="Straight Arrow Connector 9"/>
          <p:cNvCxnSpPr>
            <a:stCxn id="2" idx="3"/>
            <a:endCxn id="5" idx="3"/>
          </p:cNvCxnSpPr>
          <p:nvPr/>
        </p:nvCxnSpPr>
        <p:spPr>
          <a:xfrm flipH="1">
            <a:off x="2510407" y="3112800"/>
            <a:ext cx="1565609" cy="3112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5"/>
            <a:endCxn id="31" idx="3"/>
          </p:cNvCxnSpPr>
          <p:nvPr/>
        </p:nvCxnSpPr>
        <p:spPr>
          <a:xfrm>
            <a:off x="5728384" y="3112800"/>
            <a:ext cx="1650316" cy="3112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9608311" y="4863048"/>
            <a:ext cx="4164840" cy="5561550"/>
          </a:xfrm>
          <a:prstGeom prst="rect">
            <a:avLst/>
          </a:prstGeom>
        </p:spPr>
      </p:pic>
      <p:pic>
        <p:nvPicPr>
          <p:cNvPr id="14" name="Picture 13"/>
          <p:cNvPicPr>
            <a:picLocks noChangeAspect="1"/>
          </p:cNvPicPr>
          <p:nvPr/>
        </p:nvPicPr>
        <p:blipFill>
          <a:blip r:embed="rId5"/>
          <a:stretch>
            <a:fillRect/>
          </a:stretch>
        </p:blipFill>
        <p:spPr>
          <a:xfrm>
            <a:off x="14408910" y="3823536"/>
            <a:ext cx="3527576" cy="4773252"/>
          </a:xfrm>
          <a:prstGeom prst="rect">
            <a:avLst/>
          </a:prstGeom>
        </p:spPr>
      </p:pic>
      <p:cxnSp>
        <p:nvCxnSpPr>
          <p:cNvPr id="17" name="Straight Arrow Connector 16"/>
          <p:cNvCxnSpPr>
            <a:stCxn id="12" idx="3"/>
            <a:endCxn id="14" idx="1"/>
          </p:cNvCxnSpPr>
          <p:nvPr/>
        </p:nvCxnSpPr>
        <p:spPr>
          <a:xfrm flipV="1">
            <a:off x="13773151" y="6210162"/>
            <a:ext cx="635759" cy="14336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endCxn id="43" idx="2"/>
          </p:cNvCxnSpPr>
          <p:nvPr/>
        </p:nvCxnSpPr>
        <p:spPr>
          <a:xfrm>
            <a:off x="5716401" y="8382000"/>
            <a:ext cx="7961499" cy="3224550"/>
          </a:xfrm>
          <a:prstGeom prst="curvedConnector4">
            <a:avLst>
              <a:gd name="adj1" fmla="val 29661"/>
              <a:gd name="adj2" fmla="val 107089"/>
            </a:avLst>
          </a:prstGeom>
          <a:ln>
            <a:tailEnd type="triangle"/>
          </a:ln>
        </p:spPr>
        <p:style>
          <a:lnRef idx="3">
            <a:schemeClr val="dk1"/>
          </a:lnRef>
          <a:fillRef idx="0">
            <a:schemeClr val="dk1"/>
          </a:fillRef>
          <a:effectRef idx="2">
            <a:schemeClr val="dk1"/>
          </a:effectRef>
          <a:fontRef idx="minor">
            <a:schemeClr val="tx1"/>
          </a:fontRef>
        </p:style>
      </p:cxnSp>
      <p:sp>
        <p:nvSpPr>
          <p:cNvPr id="43" name="Left-Right Arrow Callout 42"/>
          <p:cNvSpPr/>
          <p:nvPr/>
        </p:nvSpPr>
        <p:spPr>
          <a:xfrm>
            <a:off x="10439400" y="10668000"/>
            <a:ext cx="6477000" cy="93855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Xeon Phi as a separate node</a:t>
            </a:r>
            <a:endParaRPr lang="en-US" dirty="0">
              <a:solidFill>
                <a:schemeClr val="tx1"/>
              </a:solidFill>
            </a:endParaRPr>
          </a:p>
        </p:txBody>
      </p:sp>
      <p:sp>
        <p:nvSpPr>
          <p:cNvPr id="45" name="Rectangle 44"/>
          <p:cNvSpPr/>
          <p:nvPr/>
        </p:nvSpPr>
        <p:spPr>
          <a:xfrm>
            <a:off x="14401800" y="3810000"/>
            <a:ext cx="3476775" cy="3644064"/>
          </a:xfrm>
          <a:prstGeom prst="rect">
            <a:avLst/>
          </a:prstGeom>
          <a:solidFill>
            <a:srgbClr val="F26B6C">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User 3</a:t>
            </a:r>
            <a:endParaRPr lang="en-US" dirty="0">
              <a:solidFill>
                <a:schemeClr val="tx1"/>
              </a:solidFill>
            </a:endParaRPr>
          </a:p>
        </p:txBody>
      </p:sp>
      <p:sp>
        <p:nvSpPr>
          <p:cNvPr id="46" name="Rectangle 45"/>
          <p:cNvSpPr/>
          <p:nvPr/>
        </p:nvSpPr>
        <p:spPr>
          <a:xfrm>
            <a:off x="14407505" y="5971473"/>
            <a:ext cx="3476775" cy="2569570"/>
          </a:xfrm>
          <a:prstGeom prst="rect">
            <a:avLst/>
          </a:prstGeom>
          <a:solidFill>
            <a:srgbClr val="FFFF0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User 2</a:t>
            </a:r>
            <a:endParaRPr lang="en-US" dirty="0">
              <a:solidFill>
                <a:schemeClr val="tx1"/>
              </a:solidFill>
            </a:endParaRPr>
          </a:p>
        </p:txBody>
      </p:sp>
      <p:sp>
        <p:nvSpPr>
          <p:cNvPr id="6" name="Snip Same Side Corner Rectangle 5"/>
          <p:cNvSpPr/>
          <p:nvPr/>
        </p:nvSpPr>
        <p:spPr>
          <a:xfrm>
            <a:off x="10953750" y="772175"/>
            <a:ext cx="1676400" cy="2340625"/>
          </a:xfrm>
          <a:prstGeom prst="snip2SameRect">
            <a:avLst/>
          </a:prstGeom>
          <a:solidFill>
            <a:srgbClr val="F26B6C">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Dispatch</a:t>
            </a:r>
          </a:p>
          <a:p>
            <a:pPr algn="ctr"/>
            <a:endParaRPr lang="en-US" sz="2400" b="1" dirty="0">
              <a:solidFill>
                <a:schemeClr val="tx1"/>
              </a:solidFill>
            </a:endParaRPr>
          </a:p>
          <a:p>
            <a:pPr algn="ctr"/>
            <a:endParaRPr lang="en-US" sz="2400" b="1" dirty="0" smtClean="0">
              <a:solidFill>
                <a:schemeClr val="tx1"/>
              </a:solidFill>
            </a:endParaRPr>
          </a:p>
          <a:p>
            <a:pPr algn="ctr"/>
            <a:endParaRPr lang="en-US" sz="2400" b="1" dirty="0">
              <a:solidFill>
                <a:schemeClr val="tx1"/>
              </a:solidFill>
            </a:endParaRPr>
          </a:p>
          <a:p>
            <a:pPr algn="ctr"/>
            <a:endParaRPr lang="en-US" sz="2400" b="1" dirty="0">
              <a:solidFill>
                <a:schemeClr val="tx1"/>
              </a:solidFill>
            </a:endParaRPr>
          </a:p>
        </p:txBody>
      </p:sp>
    </p:spTree>
    <p:extLst>
      <p:ext uri="{BB962C8B-B14F-4D97-AF65-F5344CB8AC3E}">
        <p14:creationId xmlns:p14="http://schemas.microsoft.com/office/powerpoint/2010/main" val="182020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par>
                                <p:cTn id="32" presetID="2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up)">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3" grpId="0" animBg="1"/>
      <p:bldP spid="45" grpId="0" animBg="1"/>
      <p:bldP spid="46"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76300" y="761881"/>
            <a:ext cx="5448300" cy="1269578"/>
          </a:xfrm>
        </p:spPr>
        <p:txBody>
          <a:bodyPr/>
          <a:lstStyle/>
          <a:p>
            <a:r>
              <a:rPr lang="en-US" dirty="0" smtClean="0">
                <a:solidFill>
                  <a:schemeClr val="accent1"/>
                </a:solidFill>
              </a:rPr>
              <a:t>Motivation</a:t>
            </a:r>
            <a:r>
              <a:rPr lang="en-US" dirty="0" smtClean="0"/>
              <a:t/>
            </a:r>
            <a:br>
              <a:rPr lang="en-US" dirty="0" smtClean="0"/>
            </a:br>
            <a:r>
              <a:rPr lang="en-US" sz="4000" dirty="0" err="1" smtClean="0"/>
              <a:t>SuperNode</a:t>
            </a:r>
            <a:r>
              <a:rPr lang="en-US" sz="4000" dirty="0" smtClean="0"/>
              <a:t>-XP</a:t>
            </a:r>
            <a:endParaRPr lang="uk-UA" dirty="0"/>
          </a:p>
        </p:txBody>
      </p:sp>
      <p:sp>
        <p:nvSpPr>
          <p:cNvPr id="25" name="Slide Number Placeholder 24"/>
          <p:cNvSpPr>
            <a:spLocks noGrp="1"/>
          </p:cNvSpPr>
          <p:nvPr>
            <p:ph type="sldNum" sz="quarter" idx="10"/>
          </p:nvPr>
        </p:nvSpPr>
        <p:spPr/>
        <p:txBody>
          <a:bodyPr/>
          <a:lstStyle/>
          <a:p>
            <a:pPr algn="l"/>
            <a:r>
              <a:rPr lang="en-US" smtClean="0"/>
              <a:t>page</a:t>
            </a:r>
          </a:p>
          <a:p>
            <a:pPr algn="l"/>
            <a:r>
              <a:rPr lang="en-US" smtClean="0"/>
              <a:t>0</a:t>
            </a:r>
            <a:fld id="{37D409AB-2201-4E18-8A34-C31753AD9B06}" type="slidenum">
              <a:rPr smtClean="0"/>
              <a:pPr algn="l"/>
              <a:t>9</a:t>
            </a:fld>
            <a:endParaRPr/>
          </a:p>
        </p:txBody>
      </p:sp>
      <p:grpSp>
        <p:nvGrpSpPr>
          <p:cNvPr id="27" name="Group 26"/>
          <p:cNvGrpSpPr/>
          <p:nvPr/>
        </p:nvGrpSpPr>
        <p:grpSpPr>
          <a:xfrm>
            <a:off x="3429002" y="11548577"/>
            <a:ext cx="11734798" cy="1100623"/>
            <a:chOff x="3543300" y="6896100"/>
            <a:chExt cx="11429999" cy="2015023"/>
          </a:xfrm>
        </p:grpSpPr>
        <p:grpSp>
          <p:nvGrpSpPr>
            <p:cNvPr id="18" name="Group 17"/>
            <p:cNvGrpSpPr/>
            <p:nvPr/>
          </p:nvGrpSpPr>
          <p:grpSpPr>
            <a:xfrm>
              <a:off x="3543300" y="6896100"/>
              <a:ext cx="685800" cy="685800"/>
              <a:chOff x="6324600" y="4114799"/>
              <a:chExt cx="685800" cy="685800"/>
            </a:xfrm>
          </p:grpSpPr>
          <p:cxnSp>
            <p:nvCxnSpPr>
              <p:cNvPr id="19" name="Straight Connector 1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rot="10800000">
              <a:off x="14287499" y="8225323"/>
              <a:ext cx="685800" cy="685800"/>
              <a:chOff x="6324600" y="4114799"/>
              <a:chExt cx="685800" cy="685800"/>
            </a:xfrm>
          </p:grpSpPr>
          <p:cxnSp>
            <p:nvCxnSpPr>
              <p:cNvPr id="22" name="Straight Connector 21"/>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Box 23"/>
          <p:cNvSpPr txBox="1"/>
          <p:nvPr/>
        </p:nvSpPr>
        <p:spPr>
          <a:xfrm>
            <a:off x="3771900" y="11863591"/>
            <a:ext cx="11087100" cy="584775"/>
          </a:xfrm>
          <a:prstGeom prst="rect">
            <a:avLst/>
          </a:prstGeom>
          <a:noFill/>
        </p:spPr>
        <p:txBody>
          <a:bodyPr wrap="square" rtlCol="0">
            <a:spAutoFit/>
          </a:bodyPr>
          <a:lstStyle/>
          <a:p>
            <a:r>
              <a:rPr lang="en-US" sz="3200" i="1" dirty="0" smtClean="0">
                <a:solidFill>
                  <a:schemeClr val="tx2"/>
                </a:solidFill>
              </a:rPr>
              <a:t>Problems in Heterogeneous System:</a:t>
            </a:r>
            <a:r>
              <a:rPr lang="en-US" sz="3200" i="1" dirty="0">
                <a:solidFill>
                  <a:schemeClr val="tx2"/>
                </a:solidFill>
              </a:rPr>
              <a:t> </a:t>
            </a:r>
            <a:r>
              <a:rPr lang="en-US" sz="3200" b="1" i="1" dirty="0" smtClean="0">
                <a:solidFill>
                  <a:schemeClr val="tx2"/>
                </a:solidFill>
              </a:rPr>
              <a:t>providing resources for users</a:t>
            </a:r>
          </a:p>
        </p:txBody>
      </p:sp>
      <p:pic>
        <p:nvPicPr>
          <p:cNvPr id="15" name="Picture 14"/>
          <p:cNvPicPr/>
          <p:nvPr/>
        </p:nvPicPr>
        <p:blipFill>
          <a:blip r:embed="rId3">
            <a:extLst>
              <a:ext uri="{28A0092B-C50C-407E-A947-70E740481C1C}">
                <a14:useLocalDpi xmlns:a14="http://schemas.microsoft.com/office/drawing/2010/main" val="0"/>
              </a:ext>
            </a:extLst>
          </a:blip>
          <a:srcRect/>
          <a:stretch>
            <a:fillRect/>
          </a:stretch>
        </p:blipFill>
        <p:spPr bwMode="auto">
          <a:xfrm>
            <a:off x="876300" y="4863048"/>
            <a:ext cx="8544305" cy="5561550"/>
          </a:xfrm>
          <a:prstGeom prst="rect">
            <a:avLst/>
          </a:prstGeom>
          <a:noFill/>
          <a:ln>
            <a:noFill/>
          </a:ln>
        </p:spPr>
      </p:pic>
      <p:sp>
        <p:nvSpPr>
          <p:cNvPr id="2" name="Oval 1"/>
          <p:cNvSpPr/>
          <p:nvPr/>
        </p:nvSpPr>
        <p:spPr>
          <a:xfrm>
            <a:off x="3733800" y="2158104"/>
            <a:ext cx="2336800" cy="11184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Scheduler?</a:t>
            </a:r>
            <a:endParaRPr lang="en-US" sz="2400" b="1">
              <a:solidFill>
                <a:schemeClr val="tx1"/>
              </a:solidFill>
            </a:endParaRPr>
          </a:p>
        </p:txBody>
      </p:sp>
      <p:sp>
        <p:nvSpPr>
          <p:cNvPr id="3" name="Can 2"/>
          <p:cNvSpPr/>
          <p:nvPr/>
        </p:nvSpPr>
        <p:spPr>
          <a:xfrm rot="16200000">
            <a:off x="12311814" y="-851736"/>
            <a:ext cx="1246272" cy="6858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0039350" y="2186191"/>
            <a:ext cx="762000" cy="785609"/>
          </a:xfrm>
          <a:prstGeom prst="roundRect">
            <a:avLst/>
          </a:prstGeom>
          <a:solidFill>
            <a:srgbClr val="92D05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user1</a:t>
            </a:r>
            <a:endParaRPr lang="en-US" sz="2000" b="1" dirty="0"/>
          </a:p>
        </p:txBody>
      </p:sp>
      <p:sp>
        <p:nvSpPr>
          <p:cNvPr id="28" name="Rounded Rectangle 27"/>
          <p:cNvSpPr/>
          <p:nvPr/>
        </p:nvSpPr>
        <p:spPr>
          <a:xfrm>
            <a:off x="10953750" y="2186191"/>
            <a:ext cx="762000" cy="785609"/>
          </a:xfrm>
          <a:prstGeom prst="roundRect">
            <a:avLst/>
          </a:prstGeom>
          <a:solidFill>
            <a:srgbClr val="FFFF0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user2</a:t>
            </a:r>
            <a:endParaRPr lang="en-US" sz="2000" b="1" dirty="0"/>
          </a:p>
        </p:txBody>
      </p:sp>
      <p:sp>
        <p:nvSpPr>
          <p:cNvPr id="29" name="Rounded Rectangle 28"/>
          <p:cNvSpPr/>
          <p:nvPr/>
        </p:nvSpPr>
        <p:spPr>
          <a:xfrm>
            <a:off x="11868150" y="2186191"/>
            <a:ext cx="762000" cy="785609"/>
          </a:xfrm>
          <a:prstGeom prst="roundRect">
            <a:avLst/>
          </a:prstGeom>
          <a:solidFill>
            <a:srgbClr val="F26B6C"/>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user3</a:t>
            </a:r>
            <a:endParaRPr lang="en-US" sz="2000" b="1" dirty="0"/>
          </a:p>
        </p:txBody>
      </p:sp>
      <p:sp>
        <p:nvSpPr>
          <p:cNvPr id="30" name="Rounded Rectangle 29"/>
          <p:cNvSpPr/>
          <p:nvPr/>
        </p:nvSpPr>
        <p:spPr>
          <a:xfrm>
            <a:off x="12782550" y="2186191"/>
            <a:ext cx="762000" cy="785609"/>
          </a:xfrm>
          <a:prstGeom prst="roundRect">
            <a:avLst/>
          </a:prstGeom>
          <a:solidFill>
            <a:srgbClr val="C0C0C8"/>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user4</a:t>
            </a:r>
            <a:endParaRPr lang="en-US" sz="2000" b="1" dirty="0"/>
          </a:p>
        </p:txBody>
      </p:sp>
      <p:cxnSp>
        <p:nvCxnSpPr>
          <p:cNvPr id="8" name="Straight Connector 7"/>
          <p:cNvCxnSpPr/>
          <p:nvPr/>
        </p:nvCxnSpPr>
        <p:spPr>
          <a:xfrm>
            <a:off x="14763750" y="2577263"/>
            <a:ext cx="533400" cy="0"/>
          </a:xfrm>
          <a:prstGeom prst="line">
            <a:avLst/>
          </a:prstGeom>
          <a:ln>
            <a:prstDash val="sysDash"/>
          </a:ln>
        </p:spPr>
        <p:style>
          <a:lnRef idx="3">
            <a:schemeClr val="dk1"/>
          </a:lnRef>
          <a:fillRef idx="0">
            <a:schemeClr val="dk1"/>
          </a:fillRef>
          <a:effectRef idx="2">
            <a:schemeClr val="dk1"/>
          </a:effectRef>
          <a:fontRef idx="minor">
            <a:schemeClr val="tx1"/>
          </a:fontRef>
        </p:style>
      </p:cxnSp>
      <p:sp>
        <p:nvSpPr>
          <p:cNvPr id="32" name="Rounded Rectangle 31"/>
          <p:cNvSpPr/>
          <p:nvPr/>
        </p:nvSpPr>
        <p:spPr>
          <a:xfrm>
            <a:off x="15449550" y="2161687"/>
            <a:ext cx="762000" cy="78560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err="1" smtClean="0"/>
              <a:t>usern</a:t>
            </a:r>
            <a:endParaRPr lang="en-US" sz="2000" b="1" dirty="0"/>
          </a:p>
        </p:txBody>
      </p:sp>
      <p:sp>
        <p:nvSpPr>
          <p:cNvPr id="33" name="Rounded Rectangle 32"/>
          <p:cNvSpPr/>
          <p:nvPr/>
        </p:nvSpPr>
        <p:spPr>
          <a:xfrm>
            <a:off x="13773150" y="2186191"/>
            <a:ext cx="762000" cy="78560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user5</a:t>
            </a:r>
            <a:endParaRPr lang="en-US" sz="2000" b="1" dirty="0"/>
          </a:p>
        </p:txBody>
      </p:sp>
      <p:sp>
        <p:nvSpPr>
          <p:cNvPr id="9" name="Left Arrow 8"/>
          <p:cNvSpPr/>
          <p:nvPr/>
        </p:nvSpPr>
        <p:spPr>
          <a:xfrm>
            <a:off x="6604000" y="2358088"/>
            <a:ext cx="2749550" cy="4413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200400" y="8000999"/>
            <a:ext cx="228602" cy="152401"/>
          </a:xfrm>
          <a:prstGeom prst="roundRect">
            <a:avLst/>
          </a:prstGeom>
          <a:solidFill>
            <a:srgbClr val="92D05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b="1" dirty="0"/>
          </a:p>
        </p:txBody>
      </p:sp>
      <p:sp>
        <p:nvSpPr>
          <p:cNvPr id="37" name="Rounded Rectangle 36"/>
          <p:cNvSpPr/>
          <p:nvPr/>
        </p:nvSpPr>
        <p:spPr>
          <a:xfrm>
            <a:off x="5562600" y="8195777"/>
            <a:ext cx="241300" cy="262423"/>
          </a:xfrm>
          <a:prstGeom prst="roundRect">
            <a:avLst/>
          </a:prstGeom>
          <a:solidFill>
            <a:srgbClr val="FFFF00"/>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b="1" dirty="0"/>
          </a:p>
        </p:txBody>
      </p:sp>
      <p:sp>
        <p:nvSpPr>
          <p:cNvPr id="38" name="Rounded Rectangle 37"/>
          <p:cNvSpPr/>
          <p:nvPr/>
        </p:nvSpPr>
        <p:spPr>
          <a:xfrm>
            <a:off x="5619758" y="7924800"/>
            <a:ext cx="193287" cy="228600"/>
          </a:xfrm>
          <a:prstGeom prst="roundRect">
            <a:avLst/>
          </a:prstGeom>
          <a:solidFill>
            <a:srgbClr val="F26B6C"/>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000" b="1" dirty="0"/>
          </a:p>
        </p:txBody>
      </p:sp>
      <p:sp>
        <p:nvSpPr>
          <p:cNvPr id="5" name="Snip Same Side Corner Rectangle 4"/>
          <p:cNvSpPr/>
          <p:nvPr/>
        </p:nvSpPr>
        <p:spPr>
          <a:xfrm>
            <a:off x="944752" y="3424055"/>
            <a:ext cx="3131310" cy="1219200"/>
          </a:xfrm>
          <a:prstGeom prst="snip2SameRect">
            <a:avLst/>
          </a:prstGeom>
          <a:ln>
            <a:solidFill>
              <a:srgbClr val="0020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002060"/>
                  </a:solidFill>
                </a:ln>
                <a:solidFill>
                  <a:srgbClr val="002060"/>
                </a:solidFill>
              </a:rPr>
              <a:t>CPU/Data Intensive Apps</a:t>
            </a:r>
            <a:endParaRPr lang="en-US" dirty="0">
              <a:ln>
                <a:solidFill>
                  <a:srgbClr val="002060"/>
                </a:solidFill>
              </a:ln>
              <a:solidFill>
                <a:srgbClr val="002060"/>
              </a:solidFill>
            </a:endParaRPr>
          </a:p>
        </p:txBody>
      </p:sp>
      <p:sp>
        <p:nvSpPr>
          <p:cNvPr id="31" name="Snip Same Side Corner Rectangle 30"/>
          <p:cNvSpPr/>
          <p:nvPr/>
        </p:nvSpPr>
        <p:spPr>
          <a:xfrm>
            <a:off x="5813045" y="3424055"/>
            <a:ext cx="3131310" cy="1219200"/>
          </a:xfrm>
          <a:prstGeom prst="snip2SameRect">
            <a:avLst/>
          </a:prstGeom>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n>
                  <a:solidFill>
                    <a:srgbClr val="C00000"/>
                  </a:solidFill>
                </a:ln>
              </a:rPr>
              <a:t>Dynamic Apps</a:t>
            </a:r>
            <a:endParaRPr lang="en-US" dirty="0">
              <a:ln>
                <a:solidFill>
                  <a:srgbClr val="C00000"/>
                </a:solidFill>
              </a:ln>
            </a:endParaRPr>
          </a:p>
        </p:txBody>
      </p:sp>
      <p:cxnSp>
        <p:nvCxnSpPr>
          <p:cNvPr id="10" name="Straight Arrow Connector 9"/>
          <p:cNvCxnSpPr>
            <a:stCxn id="2" idx="3"/>
            <a:endCxn id="5" idx="3"/>
          </p:cNvCxnSpPr>
          <p:nvPr/>
        </p:nvCxnSpPr>
        <p:spPr>
          <a:xfrm flipH="1">
            <a:off x="2510407" y="3112800"/>
            <a:ext cx="1565609" cy="3112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5"/>
            <a:endCxn id="31" idx="3"/>
          </p:cNvCxnSpPr>
          <p:nvPr/>
        </p:nvCxnSpPr>
        <p:spPr>
          <a:xfrm>
            <a:off x="5728384" y="3112800"/>
            <a:ext cx="1650316" cy="3112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stretch>
            <a:fillRect/>
          </a:stretch>
        </p:blipFill>
        <p:spPr>
          <a:xfrm>
            <a:off x="9608311" y="4863048"/>
            <a:ext cx="4164840" cy="5561550"/>
          </a:xfrm>
          <a:prstGeom prst="rect">
            <a:avLst/>
          </a:prstGeom>
        </p:spPr>
      </p:pic>
      <p:pic>
        <p:nvPicPr>
          <p:cNvPr id="14" name="Picture 13"/>
          <p:cNvPicPr>
            <a:picLocks noChangeAspect="1"/>
          </p:cNvPicPr>
          <p:nvPr/>
        </p:nvPicPr>
        <p:blipFill>
          <a:blip r:embed="rId5"/>
          <a:stretch>
            <a:fillRect/>
          </a:stretch>
        </p:blipFill>
        <p:spPr>
          <a:xfrm>
            <a:off x="13716000" y="4863047"/>
            <a:ext cx="4100072" cy="5547911"/>
          </a:xfrm>
          <a:prstGeom prst="rect">
            <a:avLst/>
          </a:prstGeom>
        </p:spPr>
      </p:pic>
      <p:cxnSp>
        <p:nvCxnSpPr>
          <p:cNvPr id="36" name="Curved Connector 35"/>
          <p:cNvCxnSpPr>
            <a:endCxn id="43" idx="2"/>
          </p:cNvCxnSpPr>
          <p:nvPr/>
        </p:nvCxnSpPr>
        <p:spPr>
          <a:xfrm>
            <a:off x="5716401" y="8382000"/>
            <a:ext cx="7961499" cy="3224550"/>
          </a:xfrm>
          <a:prstGeom prst="curvedConnector4">
            <a:avLst>
              <a:gd name="adj1" fmla="val 29661"/>
              <a:gd name="adj2" fmla="val 107089"/>
            </a:avLst>
          </a:prstGeom>
          <a:ln>
            <a:tailEnd type="triangle"/>
          </a:ln>
        </p:spPr>
        <p:style>
          <a:lnRef idx="3">
            <a:schemeClr val="dk1"/>
          </a:lnRef>
          <a:fillRef idx="0">
            <a:schemeClr val="dk1"/>
          </a:fillRef>
          <a:effectRef idx="2">
            <a:schemeClr val="dk1"/>
          </a:effectRef>
          <a:fontRef idx="minor">
            <a:schemeClr val="tx1"/>
          </a:fontRef>
        </p:style>
      </p:cxnSp>
      <p:sp>
        <p:nvSpPr>
          <p:cNvPr id="43" name="Left-Right Arrow Callout 42"/>
          <p:cNvSpPr/>
          <p:nvPr/>
        </p:nvSpPr>
        <p:spPr>
          <a:xfrm>
            <a:off x="10439400" y="10668000"/>
            <a:ext cx="6477000" cy="93855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Xeon Phi as an accelerator</a:t>
            </a:r>
            <a:endParaRPr lang="en-US" dirty="0">
              <a:solidFill>
                <a:schemeClr val="tx1"/>
              </a:solidFill>
            </a:endParaRPr>
          </a:p>
        </p:txBody>
      </p:sp>
      <p:sp>
        <p:nvSpPr>
          <p:cNvPr id="6" name="Rounded Rectangle 5"/>
          <p:cNvSpPr/>
          <p:nvPr/>
        </p:nvSpPr>
        <p:spPr>
          <a:xfrm>
            <a:off x="9673079" y="4953000"/>
            <a:ext cx="4004821" cy="1690152"/>
          </a:xfrm>
          <a:prstGeom prst="roundRect">
            <a:avLst/>
          </a:prstGeom>
          <a:solidFill>
            <a:srgbClr val="F26B6C">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9713339" y="5410200"/>
            <a:ext cx="8072250" cy="768745"/>
          </a:xfrm>
          <a:prstGeom prst="roundRect">
            <a:avLst/>
          </a:prstGeom>
          <a:solidFill>
            <a:srgbClr val="F26B6C">
              <a:alpha val="7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9715111" y="6636144"/>
            <a:ext cx="4004821" cy="1502453"/>
          </a:xfrm>
          <a:prstGeom prst="roundRect">
            <a:avLst/>
          </a:prstGeom>
          <a:solidFill>
            <a:srgbClr val="FFFF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9718919" y="7024931"/>
            <a:ext cx="8055121" cy="673059"/>
          </a:xfrm>
          <a:prstGeom prst="roundRect">
            <a:avLst/>
          </a:prstGeom>
          <a:solidFill>
            <a:srgbClr val="FFFF0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630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par>
                                <p:cTn id="14" presetID="22" presetClass="entr" presetSubtype="8"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 grpId="0" animBg="1"/>
      <p:bldP spid="39" grpId="0" animBg="1"/>
      <p:bldP spid="40" grpId="0" animBg="1"/>
      <p:bldP spid="41" grpId="0" animBg="1"/>
    </p:bldLst>
  </p:timing>
</p:sld>
</file>

<file path=ppt/theme/theme1.xml><?xml version="1.0" encoding="utf-8"?>
<a:theme xmlns:a="http://schemas.openxmlformats.org/drawingml/2006/main" name="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LIDES WITH IMAG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7616</TotalTime>
  <Words>2658</Words>
  <Application>Microsoft Macintosh PowerPoint</Application>
  <PresentationFormat>Custom</PresentationFormat>
  <Paragraphs>320</Paragraphs>
  <Slides>28</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Calibri</vt:lpstr>
      <vt:lpstr>Lato Semibold</vt:lpstr>
      <vt:lpstr>Mangal</vt:lpstr>
      <vt:lpstr>Roboto</vt:lpstr>
      <vt:lpstr>Roboto Condensed</vt:lpstr>
      <vt:lpstr>Wingdings</vt:lpstr>
      <vt:lpstr>Arial</vt:lpstr>
      <vt:lpstr>GENARAL LAYOUTS</vt:lpstr>
      <vt:lpstr>1_SLIDES WITH IMAGES</vt:lpstr>
      <vt:lpstr>PowerPoint Presentation</vt:lpstr>
      <vt:lpstr>IPython</vt:lpstr>
      <vt:lpstr>Tutorial for IPython</vt:lpstr>
      <vt:lpstr>Introduction</vt:lpstr>
      <vt:lpstr>Introduction</vt:lpstr>
      <vt:lpstr>Introduction</vt:lpstr>
      <vt:lpstr>Motivation SuperNode-XP</vt:lpstr>
      <vt:lpstr>Motivation SuperNode-XP</vt:lpstr>
      <vt:lpstr>Motivation SuperNode-XP</vt:lpstr>
      <vt:lpstr>Related Works Overview</vt:lpstr>
      <vt:lpstr>Related Works A Dynamic Offload Scheduler [4], 2014</vt:lpstr>
      <vt:lpstr>Related Works A Dynamic Offload Scheduler</vt:lpstr>
      <vt:lpstr>Related Works COSMIC [5], 2014</vt:lpstr>
      <vt:lpstr>Related Works COSMIC</vt:lpstr>
      <vt:lpstr>Related Works COSMIC</vt:lpstr>
      <vt:lpstr>Related Works Semi-Automatic Restructuring of Offloadable Tasks, 2015</vt:lpstr>
      <vt:lpstr>Related Works Snaptify: Capturing Snapshots of Offload Apps, 2014</vt:lpstr>
      <vt:lpstr>Related Works Efficient Query Processing on Many-Core Arc, 2016</vt:lpstr>
      <vt:lpstr>Related Works Similarity (range and kNN) queries processing on Xeon Phi, 2016</vt:lpstr>
      <vt:lpstr>Goal and Scope of Thesis</vt:lpstr>
      <vt:lpstr>Meaning of Thesis</vt:lpstr>
      <vt:lpstr>Approach </vt:lpstr>
      <vt:lpstr>Approach Experiments</vt:lpstr>
      <vt:lpstr>Plan of Thesis</vt:lpstr>
      <vt:lpstr>Plan of Thesis</vt:lpstr>
      <vt:lpstr>Summary </vt:lpstr>
      <vt:lpstr>References </vt:lpstr>
      <vt:lpstr>PowerPoint Presentation</vt:lpstr>
    </vt:vector>
  </TitlesOfParts>
  <Company>diakov.net</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Палотенце</dc:creator>
  <cp:lastModifiedBy>ctminh070193@outlook.com</cp:lastModifiedBy>
  <cp:revision>1277</cp:revision>
  <dcterms:created xsi:type="dcterms:W3CDTF">2015-01-20T11:47:48Z</dcterms:created>
  <dcterms:modified xsi:type="dcterms:W3CDTF">2017-07-14T13:14:36Z</dcterms:modified>
</cp:coreProperties>
</file>